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</p:sldMasterIdLst>
  <p:notesMasterIdLst>
    <p:notesMasterId r:id="rId13"/>
  </p:notesMasterIdLst>
  <p:sldIdLst>
    <p:sldId id="293" r:id="rId6"/>
    <p:sldId id="295" r:id="rId7"/>
    <p:sldId id="292" r:id="rId8"/>
    <p:sldId id="289" r:id="rId9"/>
    <p:sldId id="291" r:id="rId10"/>
    <p:sldId id="296" r:id="rId11"/>
    <p:sldId id="294" r:id="rId12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9A"/>
    <a:srgbClr val="007AAE"/>
    <a:srgbClr val="879E00"/>
    <a:srgbClr val="BBE0E3"/>
    <a:srgbClr val="99CCFF"/>
    <a:srgbClr val="FF9900"/>
    <a:srgbClr val="6F82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9" autoAdjust="0"/>
    <p:restoredTop sz="95964" autoAdjust="0"/>
  </p:normalViewPr>
  <p:slideViewPr>
    <p:cSldViewPr>
      <p:cViewPr>
        <p:scale>
          <a:sx n="100" d="100"/>
          <a:sy n="100" d="100"/>
        </p:scale>
        <p:origin x="-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4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spcAft>
                <a:spcPct val="0"/>
              </a:spcAft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spcAft>
                <a:spcPct val="0"/>
              </a:spcAft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spcAft>
                <a:spcPct val="0"/>
              </a:spcAft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spcAft>
                <a:spcPct val="0"/>
              </a:spcAft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A515383-685E-4E95-840C-9808CEA91C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05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15383-685E-4E95-840C-9808CEA91C5B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14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87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72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78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82EB-F5CA-484C-A152-144ACC15E11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9261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E2D6-A2AE-4921-AB29-ED36BEFF96B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5330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7E84-FCFB-46F0-817F-0D786854BD7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5591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E9800-C65E-4FF8-BB1E-4A6B435D031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2720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6CB7-42A1-4163-8448-E9452AA4C99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7928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7C46-EE89-458E-B0B7-AA9278340F4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7303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2D62-7409-4273-8E6E-7DC70E7BDAA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3577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2679-E5C9-492D-BF65-3D9E2F24023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549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208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3D9EE-59D1-4D3D-9F5A-6A9B3DC69CB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03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6822-F6DF-44BF-8C20-F07F0356D7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6378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7146E-DD03-425D-82C2-CFB7A9FFEA5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2923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11C0A-AEBB-48C1-94A2-EEF5A10F8AF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8004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5B960-7808-40C7-A1E1-2C89226A543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8754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4FB99-54FF-4EF4-80D9-B8452555010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20847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9F38-88EC-4D77-BBC8-7E93BF3A03D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0346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5166-F24A-4A14-A25F-1DE8239953F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6234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A9BF-E113-43DD-803A-B7810E0D5DA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3255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s-ES" dirty="0" smtClean="0"/>
              <a:t>07/08/2013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6875659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075221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7672-25AC-4FFF-8DC8-62A12C5586D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3939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0549-9AA5-477D-B81F-BEC8F59FFDA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02889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14AA-30BC-4486-BE82-C1578D4A00A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812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1480-B4B4-4039-9E28-317CA07780E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19134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365D-9B35-49B4-A828-B378BEF0D1A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76531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FC1B-F01C-4969-90F7-F0049B7DC87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5190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687F8-8E71-4D23-9BFF-19246E73889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44146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816E-152B-4DF0-A39B-93E003DCA55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10464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DE5E-A0A3-473F-A5CE-AA25D4F8A98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47922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C7AE-BDAF-4693-AC49-E22BE456BC9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890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471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10E6-8559-4FB0-97C0-FD00E493083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73762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24F2-02EF-429B-8853-94A0D6D32CB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08723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97D3-F49A-407A-A544-F32716B6C3A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32560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EC3A-020E-4218-AE21-6A35A672356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55431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6C38-D568-4D0C-BD81-062F8DDE4FF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7508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DFD7-C34B-4BB0-A547-D9C821E66C0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59757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5E9A-37E8-451A-83EA-DA05BB3545E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16733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4F21A-E486-4CF4-A395-AA0C63A0E97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27474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ABE77-B7CA-432A-90BF-1B06EB363B4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79186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AE4A4-FBD7-4591-BCFC-CC7D09F10B1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94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4878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A5B77-9AFD-4028-B674-A92BC66B6A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82917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8729-A2F2-4C90-AC51-A1A41A6C19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04854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E9AF-67DD-472C-A25B-37C3134AE9B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33881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B8BE-6F31-4865-9061-79E6C82889B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57086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0120C-CA0B-4372-92BA-511AE37A030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17736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4683-906D-4686-8C80-774AF42FB22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326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52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62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1272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4380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9275"/>
            <a:ext cx="11049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60350"/>
            <a:ext cx="6445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00" baseline="0">
                <a:solidFill>
                  <a:srgbClr val="007A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1EC4D2-0053-477F-B6D0-7252E43F933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60350"/>
            <a:ext cx="6445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025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00" baseline="0">
                <a:solidFill>
                  <a:srgbClr val="007A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F84109-16F5-4D94-9601-97C74D4915D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260350"/>
            <a:ext cx="6445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025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00" baseline="0">
                <a:solidFill>
                  <a:srgbClr val="007A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7073E7-C31A-4DA0-BF37-6FDD2B87EA5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60350"/>
            <a:ext cx="6445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025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00" baseline="0">
                <a:solidFill>
                  <a:srgbClr val="007A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4D7A553-CA59-4803-BC2B-096980918E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03021" y="3068955"/>
            <a:ext cx="72351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2800" baseline="0" dirty="0" smtClean="0"/>
              <a:t>II.2 </a:t>
            </a:r>
            <a:r>
              <a:rPr lang="es-ES_tradnl" sz="2800" baseline="0" dirty="0" err="1" smtClean="0"/>
              <a:t>Further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harmonisation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needed</a:t>
            </a:r>
            <a:r>
              <a:rPr lang="es-ES_tradnl" sz="2800" baseline="0" dirty="0" smtClean="0"/>
              <a:t>: gas </a:t>
            </a:r>
            <a:r>
              <a:rPr lang="es-ES_tradnl" sz="2800" baseline="0" dirty="0" err="1" smtClean="0"/>
              <a:t>day</a:t>
            </a:r>
            <a:r>
              <a:rPr lang="es-ES_tradnl" sz="2800" baseline="0" dirty="0" smtClean="0"/>
              <a:t>, </a:t>
            </a:r>
            <a:r>
              <a:rPr lang="es-ES_tradnl" sz="2800" baseline="0" dirty="0" err="1" smtClean="0"/>
              <a:t>nominations</a:t>
            </a:r>
            <a:r>
              <a:rPr lang="es-ES_tradnl" sz="2800" baseline="0" dirty="0" smtClean="0"/>
              <a:t>…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585585" y="6318559"/>
            <a:ext cx="252031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2000" dirty="0" err="1" smtClean="0">
                <a:solidFill>
                  <a:schemeClr val="bg1">
                    <a:lumMod val="50000"/>
                  </a:schemeClr>
                </a:solidFill>
              </a:rPr>
              <a:t>September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23, 2013</a:t>
            </a:r>
            <a:endParaRPr lang="es-E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OIj8o2yiIdI/TupHuJspscI/AAAAAAAAAQw/wCWjhcB1XtE/s320/Que-es-una-me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721" y="4119811"/>
            <a:ext cx="1524001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 bwMode="auto">
          <a:xfrm>
            <a:off x="810876" y="4831329"/>
            <a:ext cx="1440180" cy="720090"/>
          </a:xfrm>
          <a:prstGeom prst="ellipse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43512" y="1008703"/>
            <a:ext cx="8070364" cy="2780342"/>
          </a:xfrm>
          <a:prstGeom prst="roundRect">
            <a:avLst/>
          </a:prstGeom>
          <a:solidFill>
            <a:srgbClr val="007AAE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  <a:bevelB prst="slope"/>
          </a:sp3d>
          <a:extLst/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810876" y="1008703"/>
            <a:ext cx="7478945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endParaRPr lang="es-ES_tradnl" sz="1600" dirty="0" smtClean="0">
              <a:solidFill>
                <a:srgbClr val="007AAE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_tradnl" sz="1600" b="1" dirty="0" err="1" smtClean="0">
                <a:solidFill>
                  <a:schemeClr val="bg1"/>
                </a:solidFill>
              </a:rPr>
              <a:t>The</a:t>
            </a:r>
            <a:r>
              <a:rPr lang="es-ES_tradnl" sz="1600" b="1" dirty="0" smtClean="0">
                <a:solidFill>
                  <a:schemeClr val="bg1"/>
                </a:solidFill>
              </a:rPr>
              <a:t> final</a:t>
            </a:r>
            <a:r>
              <a:rPr lang="es-ES_tradnl" sz="1600" b="1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purpose</a:t>
            </a:r>
            <a:r>
              <a:rPr lang="es-ES_tradnl" sz="1600" b="1" dirty="0">
                <a:solidFill>
                  <a:schemeClr val="bg1"/>
                </a:solidFill>
              </a:rPr>
              <a:t> of </a:t>
            </a:r>
            <a:r>
              <a:rPr lang="es-ES_tradnl" sz="1600" b="1" dirty="0" err="1">
                <a:solidFill>
                  <a:schemeClr val="bg1"/>
                </a:solidFill>
              </a:rPr>
              <a:t>the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capacity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bought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by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>
                <a:solidFill>
                  <a:schemeClr val="bg1"/>
                </a:solidFill>
              </a:rPr>
              <a:t>N</a:t>
            </a:r>
            <a:r>
              <a:rPr lang="es-ES_tradnl" sz="1600" b="1" dirty="0" smtClean="0">
                <a:solidFill>
                  <a:schemeClr val="bg1"/>
                </a:solidFill>
              </a:rPr>
              <a:t>etwork </a:t>
            </a:r>
            <a:r>
              <a:rPr lang="es-ES_tradnl" sz="1600" b="1" dirty="0" err="1">
                <a:solidFill>
                  <a:schemeClr val="bg1"/>
                </a:solidFill>
              </a:rPr>
              <a:t>U</a:t>
            </a:r>
            <a:r>
              <a:rPr lang="es-ES_tradnl" sz="1600" b="1" dirty="0" err="1" smtClean="0">
                <a:solidFill>
                  <a:schemeClr val="bg1"/>
                </a:solidFill>
              </a:rPr>
              <a:t>sers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be </a:t>
            </a:r>
            <a:r>
              <a:rPr lang="es-ES_tradnl" sz="1600" b="1" dirty="0" err="1">
                <a:solidFill>
                  <a:schemeClr val="bg1"/>
                </a:solidFill>
              </a:rPr>
              <a:t>used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smtClean="0">
                <a:solidFill>
                  <a:schemeClr val="bg1"/>
                </a:solidFill>
              </a:rPr>
              <a:t>(</a:t>
            </a:r>
            <a:r>
              <a:rPr lang="es-ES_tradnl" sz="1600" b="1" dirty="0" err="1" smtClean="0">
                <a:solidFill>
                  <a:schemeClr val="bg1"/>
                </a:solidFill>
              </a:rPr>
              <a:t>nominated</a:t>
            </a:r>
            <a:r>
              <a:rPr lang="es-ES_tradnl" sz="1600" b="1" dirty="0" smtClean="0">
                <a:solidFill>
                  <a:schemeClr val="bg1"/>
                </a:solidFill>
              </a:rPr>
              <a:t>)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by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them</a:t>
            </a:r>
            <a:r>
              <a:rPr lang="es-ES_tradnl" sz="1600" b="1" dirty="0">
                <a:solidFill>
                  <a:schemeClr val="bg1"/>
                </a:solidFill>
              </a:rPr>
              <a:t>. </a:t>
            </a:r>
            <a:r>
              <a:rPr lang="es-ES_tradnl" sz="1600" b="1" dirty="0" err="1">
                <a:solidFill>
                  <a:schemeClr val="bg1"/>
                </a:solidFill>
              </a:rPr>
              <a:t>Therefore</a:t>
            </a:r>
            <a:r>
              <a:rPr lang="es-ES_tradnl" sz="1600" b="1" dirty="0">
                <a:solidFill>
                  <a:schemeClr val="bg1"/>
                </a:solidFill>
              </a:rPr>
              <a:t>, </a:t>
            </a:r>
            <a:r>
              <a:rPr lang="es-ES_tradnl" sz="1600" b="1" dirty="0" err="1">
                <a:solidFill>
                  <a:schemeClr val="bg1"/>
                </a:solidFill>
              </a:rPr>
              <a:t>when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daily</a:t>
            </a:r>
            <a:r>
              <a:rPr lang="es-ES_tradnl" sz="1600" b="1" dirty="0">
                <a:solidFill>
                  <a:schemeClr val="bg1"/>
                </a:solidFill>
              </a:rPr>
              <a:t> and </a:t>
            </a:r>
            <a:r>
              <a:rPr lang="es-ES_tradnl" sz="1600" b="1" dirty="0" err="1">
                <a:solidFill>
                  <a:schemeClr val="bg1"/>
                </a:solidFill>
              </a:rPr>
              <a:t>with-day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auctions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will</a:t>
            </a:r>
            <a:r>
              <a:rPr lang="es-ES_tradnl" sz="1600" b="1" dirty="0">
                <a:solidFill>
                  <a:schemeClr val="bg1"/>
                </a:solidFill>
              </a:rPr>
              <a:t> be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implemented</a:t>
            </a:r>
            <a:r>
              <a:rPr lang="es-ES_tradnl" sz="1600" b="1" dirty="0" smtClean="0">
                <a:solidFill>
                  <a:schemeClr val="bg1"/>
                </a:solidFill>
              </a:rPr>
              <a:t>,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nomination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>
                <a:solidFill>
                  <a:schemeClr val="bg1"/>
                </a:solidFill>
              </a:rPr>
              <a:t>and </a:t>
            </a:r>
            <a:r>
              <a:rPr lang="es-ES_tradnl" sz="1600" b="1" dirty="0" err="1">
                <a:solidFill>
                  <a:schemeClr val="bg1"/>
                </a:solidFill>
              </a:rPr>
              <a:t>renomination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processes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have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be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accordingly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adapted</a:t>
            </a:r>
            <a:r>
              <a:rPr lang="es-ES_tradnl" sz="1600" b="1" dirty="0">
                <a:solidFill>
                  <a:schemeClr val="bg1"/>
                </a:solidFill>
              </a:rPr>
              <a:t>. </a:t>
            </a:r>
            <a:endParaRPr lang="es-ES_tradnl" sz="16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s-ES" sz="16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_tradnl" sz="1600" b="1" dirty="0" err="1">
                <a:solidFill>
                  <a:schemeClr val="bg1"/>
                </a:solidFill>
              </a:rPr>
              <a:t>Nevertheless</a:t>
            </a:r>
            <a:r>
              <a:rPr lang="es-ES_tradnl" sz="1600" b="1" dirty="0">
                <a:solidFill>
                  <a:schemeClr val="bg1"/>
                </a:solidFill>
              </a:rPr>
              <a:t>, </a:t>
            </a:r>
            <a:r>
              <a:rPr lang="es-ES_tradnl" sz="1600" b="1" dirty="0" err="1">
                <a:solidFill>
                  <a:schemeClr val="bg1"/>
                </a:solidFill>
              </a:rPr>
              <a:t>this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adaptation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not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only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means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introduce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additional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renomination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cycles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but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also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harmonisation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>
                <a:solidFill>
                  <a:schemeClr val="bg1"/>
                </a:solidFill>
              </a:rPr>
              <a:t>of gas </a:t>
            </a:r>
            <a:r>
              <a:rPr lang="es-ES_tradnl" sz="1600" b="1" dirty="0" err="1">
                <a:solidFill>
                  <a:schemeClr val="bg1"/>
                </a:solidFill>
              </a:rPr>
              <a:t>day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period</a:t>
            </a:r>
            <a:r>
              <a:rPr lang="es-ES_tradnl" sz="1600" b="1" dirty="0">
                <a:solidFill>
                  <a:schemeClr val="bg1"/>
                </a:solidFill>
              </a:rPr>
              <a:t>, </a:t>
            </a:r>
            <a:r>
              <a:rPr lang="es-ES_tradnl" sz="1600" b="1" dirty="0" err="1">
                <a:solidFill>
                  <a:schemeClr val="bg1"/>
                </a:solidFill>
              </a:rPr>
              <a:t>combustion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reference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temperature</a:t>
            </a:r>
            <a:r>
              <a:rPr lang="es-ES_tradnl" sz="1600" b="1" dirty="0">
                <a:solidFill>
                  <a:schemeClr val="bg1"/>
                </a:solidFill>
              </a:rPr>
              <a:t> and </a:t>
            </a:r>
            <a:r>
              <a:rPr lang="es-ES_tradnl" sz="1600" b="1" dirty="0" err="1">
                <a:solidFill>
                  <a:schemeClr val="bg1"/>
                </a:solidFill>
              </a:rPr>
              <a:t>automatic</a:t>
            </a:r>
            <a:r>
              <a:rPr lang="es-ES_tradnl" sz="1600" b="1" dirty="0">
                <a:solidFill>
                  <a:schemeClr val="bg1"/>
                </a:solidFill>
              </a:rPr>
              <a:t> data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exchange</a:t>
            </a:r>
            <a:r>
              <a:rPr lang="es-ES_tradnl" sz="1600" b="1" dirty="0" smtClean="0">
                <a:solidFill>
                  <a:schemeClr val="bg1"/>
                </a:solidFill>
              </a:rPr>
              <a:t>. 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62311" y="363974"/>
            <a:ext cx="78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1. 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Background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5677" y="4968828"/>
            <a:ext cx="1440180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buy</a:t>
            </a:r>
            <a:r>
              <a:rPr lang="es-ES_tradnl" dirty="0" smtClean="0"/>
              <a:t> </a:t>
            </a:r>
            <a:endParaRPr lang="es-ES_tradnl" dirty="0"/>
          </a:p>
          <a:p>
            <a:pPr>
              <a:buNone/>
            </a:pPr>
            <a:r>
              <a:rPr lang="es-ES_tradnl" dirty="0" err="1" smtClean="0"/>
              <a:t>capacity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 bwMode="auto">
          <a:xfrm>
            <a:off x="6754476" y="4831330"/>
            <a:ext cx="1440180" cy="720090"/>
          </a:xfrm>
          <a:prstGeom prst="ellipse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983730" y="4968828"/>
            <a:ext cx="1440180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To</a:t>
            </a:r>
            <a:r>
              <a:rPr lang="es-ES_tradnl" dirty="0" smtClean="0"/>
              <a:t> use </a:t>
            </a:r>
            <a:r>
              <a:rPr lang="es-ES_tradnl" dirty="0" err="1" smtClean="0"/>
              <a:t>capacity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 bwMode="auto">
          <a:xfrm>
            <a:off x="2308206" y="5163429"/>
            <a:ext cx="4245189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12 CuadroTexto"/>
          <p:cNvSpPr txBox="1"/>
          <p:nvPr/>
        </p:nvSpPr>
        <p:spPr>
          <a:xfrm>
            <a:off x="2202070" y="4425074"/>
            <a:ext cx="2384005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Renomination</a:t>
            </a:r>
            <a:endParaRPr lang="es-ES_tradnl" dirty="0" smtClean="0"/>
          </a:p>
          <a:p>
            <a:pPr>
              <a:buNone/>
            </a:pPr>
            <a:r>
              <a:rPr lang="es-ES_tradnl" dirty="0"/>
              <a:t> </a:t>
            </a:r>
            <a:r>
              <a:rPr lang="es-ES_tradnl" dirty="0" err="1"/>
              <a:t>cycles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231269" y="5949929"/>
            <a:ext cx="1739776" cy="328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Gas </a:t>
            </a:r>
            <a:r>
              <a:rPr lang="es-ES_tradnl" dirty="0" err="1" smtClean="0"/>
              <a:t>day</a:t>
            </a:r>
            <a:r>
              <a:rPr lang="es-ES_tradnl" dirty="0" smtClean="0"/>
              <a:t> </a:t>
            </a:r>
            <a:r>
              <a:rPr lang="es-ES_tradnl" dirty="0" err="1" smtClean="0"/>
              <a:t>period</a:t>
            </a:r>
            <a:endParaRPr lang="es-ES" dirty="0"/>
          </a:p>
        </p:txBody>
      </p:sp>
      <p:pic>
        <p:nvPicPr>
          <p:cNvPr id="1034" name="Picture 7" descr="http://www.asturiesconbici.org/web/images/stories/asturiesconbici/calendari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526" y="5595582"/>
            <a:ext cx="718882" cy="71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9" descr="Instalar alarma en Ubuntu 12.04 L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580" y="3892841"/>
            <a:ext cx="582930" cy="54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7" name="1036 Conector recto de flecha"/>
          <p:cNvCxnSpPr/>
          <p:nvPr/>
        </p:nvCxnSpPr>
        <p:spPr bwMode="auto">
          <a:xfrm>
            <a:off x="3262510" y="4655592"/>
            <a:ext cx="0" cy="456373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47 Conector recto de flecha"/>
          <p:cNvCxnSpPr/>
          <p:nvPr/>
        </p:nvCxnSpPr>
        <p:spPr bwMode="auto">
          <a:xfrm flipV="1">
            <a:off x="2711224" y="5275797"/>
            <a:ext cx="0" cy="55124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45" name="Picture 10" descr="C:\Users\EN31080\AppData\Local\Microsoft\Windows\Temporary Internet Files\Content.IE5\EMB0ASYX\MC90039804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05" y="5409480"/>
            <a:ext cx="1090295" cy="108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56 CuadroTexto"/>
          <p:cNvSpPr txBox="1"/>
          <p:nvPr/>
        </p:nvSpPr>
        <p:spPr>
          <a:xfrm>
            <a:off x="5158100" y="5931514"/>
            <a:ext cx="2384005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Combustion</a:t>
            </a:r>
            <a:r>
              <a:rPr lang="es-ES_tradnl" dirty="0" smtClean="0"/>
              <a:t> </a:t>
            </a:r>
            <a:r>
              <a:rPr lang="es-ES_tradnl" dirty="0" err="1" smtClean="0"/>
              <a:t>reference</a:t>
            </a:r>
            <a:r>
              <a:rPr lang="es-ES_tradnl" dirty="0" smtClean="0"/>
              <a:t> </a:t>
            </a:r>
            <a:r>
              <a:rPr lang="es-ES_tradnl" dirty="0" err="1" smtClean="0"/>
              <a:t>temperature</a:t>
            </a:r>
            <a:endParaRPr lang="es-ES" dirty="0"/>
          </a:p>
        </p:txBody>
      </p:sp>
      <p:cxnSp>
        <p:nvCxnSpPr>
          <p:cNvPr id="59" name="58 Conector recto de flecha"/>
          <p:cNvCxnSpPr/>
          <p:nvPr/>
        </p:nvCxnSpPr>
        <p:spPr bwMode="auto">
          <a:xfrm flipV="1">
            <a:off x="5251824" y="5275797"/>
            <a:ext cx="0" cy="55124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48" name="Picture 11" descr="C:\Users\EN31080\AppData\Local\Microsoft\Windows\Temporary Internet Files\Content.IE5\EMB0ASYX\MC9003120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550" y="4047946"/>
            <a:ext cx="793050" cy="77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61 CuadroTexto"/>
          <p:cNvSpPr txBox="1"/>
          <p:nvPr/>
        </p:nvSpPr>
        <p:spPr>
          <a:xfrm>
            <a:off x="5029753" y="4149092"/>
            <a:ext cx="238400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Automatic</a:t>
            </a:r>
            <a:r>
              <a:rPr lang="es-ES_tradnl" dirty="0" smtClean="0"/>
              <a:t> data</a:t>
            </a:r>
            <a:r>
              <a:rPr lang="es-ES_tradnl" baseline="0" dirty="0" smtClean="0"/>
              <a:t> </a:t>
            </a:r>
            <a:r>
              <a:rPr lang="es-ES_tradnl" dirty="0" err="1" smtClean="0"/>
              <a:t>exchange</a:t>
            </a:r>
            <a:endParaRPr lang="es-ES" dirty="0"/>
          </a:p>
        </p:txBody>
      </p:sp>
      <p:cxnSp>
        <p:nvCxnSpPr>
          <p:cNvPr id="63" name="62 Conector recto de flecha"/>
          <p:cNvCxnSpPr/>
          <p:nvPr/>
        </p:nvCxnSpPr>
        <p:spPr bwMode="auto">
          <a:xfrm>
            <a:off x="6156198" y="4531755"/>
            <a:ext cx="0" cy="456373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" name="22 CuadroTexto"/>
          <p:cNvSpPr txBox="1"/>
          <p:nvPr/>
        </p:nvSpPr>
        <p:spPr>
          <a:xfrm>
            <a:off x="7452361" y="6514026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62311" y="300752"/>
            <a:ext cx="78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2. Gas Day 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Period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452361" y="6514026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64264" y="792703"/>
            <a:ext cx="802037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rgbClr val="007AAE"/>
                </a:solidFill>
              </a:rPr>
              <a:t>Historically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</a:t>
            </a:r>
            <a:r>
              <a:rPr lang="es-ES_tradnl" sz="1600" dirty="0" err="1" smtClean="0">
                <a:solidFill>
                  <a:srgbClr val="007AAE"/>
                </a:solidFill>
              </a:rPr>
              <a:t>djacent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countries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established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gas </a:t>
            </a:r>
            <a:r>
              <a:rPr lang="es-ES_tradnl" sz="1600" dirty="0" err="1">
                <a:solidFill>
                  <a:srgbClr val="007AAE"/>
                </a:solidFill>
              </a:rPr>
              <a:t>day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periods</a:t>
            </a:r>
            <a:r>
              <a:rPr lang="es-ES_tradnl" sz="1600" dirty="0" smtClean="0">
                <a:solidFill>
                  <a:srgbClr val="007AAE"/>
                </a:solidFill>
              </a:rPr>
              <a:t>.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Therefore</a:t>
            </a:r>
            <a:r>
              <a:rPr lang="es-ES_tradnl" sz="1600" dirty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TSOs</a:t>
            </a:r>
            <a:r>
              <a:rPr lang="es-ES_tradnl" sz="1600" dirty="0">
                <a:solidFill>
                  <a:srgbClr val="007AAE"/>
                </a:solidFill>
              </a:rPr>
              <a:t> and Network </a:t>
            </a:r>
            <a:r>
              <a:rPr lang="es-ES_tradnl" sz="1600" dirty="0" err="1">
                <a:solidFill>
                  <a:srgbClr val="007AAE"/>
                </a:solidFill>
              </a:rPr>
              <a:t>Users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dealed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with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this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situation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during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nomination</a:t>
            </a:r>
            <a:r>
              <a:rPr lang="es-ES_tradnl" sz="1600" dirty="0">
                <a:solidFill>
                  <a:srgbClr val="007AAE"/>
                </a:solidFill>
              </a:rPr>
              <a:t>/</a:t>
            </a:r>
            <a:r>
              <a:rPr lang="es-ES_tradnl" sz="1600" dirty="0" err="1">
                <a:solidFill>
                  <a:srgbClr val="007AAE"/>
                </a:solidFill>
              </a:rPr>
              <a:t>renomination</a:t>
            </a:r>
            <a:r>
              <a:rPr lang="es-ES_tradnl" sz="1600" dirty="0">
                <a:solidFill>
                  <a:srgbClr val="007AAE"/>
                </a:solidFill>
              </a:rPr>
              <a:t> and </a:t>
            </a:r>
            <a:r>
              <a:rPr lang="es-ES_tradnl" sz="1600" dirty="0" err="1">
                <a:solidFill>
                  <a:srgbClr val="007AAE"/>
                </a:solidFill>
              </a:rPr>
              <a:t>matching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process</a:t>
            </a:r>
            <a:r>
              <a:rPr lang="es-ES_tradnl" sz="1600" dirty="0">
                <a:solidFill>
                  <a:srgbClr val="007AAE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dirty="0" err="1">
                <a:solidFill>
                  <a:srgbClr val="007AAE"/>
                </a:solidFill>
              </a:rPr>
              <a:t>If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additional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renomination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cycles</a:t>
            </a:r>
            <a:r>
              <a:rPr lang="es-ES_tradnl" sz="1600" dirty="0">
                <a:solidFill>
                  <a:srgbClr val="007AAE"/>
                </a:solidFill>
              </a:rPr>
              <a:t> are </a:t>
            </a:r>
            <a:r>
              <a:rPr lang="es-ES_tradnl" sz="1600" dirty="0" err="1">
                <a:solidFill>
                  <a:srgbClr val="007AAE"/>
                </a:solidFill>
              </a:rPr>
              <a:t>implemented</a:t>
            </a:r>
            <a:r>
              <a:rPr lang="es-ES_tradnl" sz="1600" dirty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renomination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deadlines</a:t>
            </a:r>
            <a:r>
              <a:rPr lang="es-ES_tradnl" sz="1600" dirty="0">
                <a:solidFill>
                  <a:srgbClr val="007AAE"/>
                </a:solidFill>
              </a:rPr>
              <a:t> are </a:t>
            </a:r>
            <a:r>
              <a:rPr lang="es-ES_tradnl" sz="1600" dirty="0" err="1">
                <a:solidFill>
                  <a:srgbClr val="007AAE"/>
                </a:solidFill>
              </a:rPr>
              <a:t>frequently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established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with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reference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to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the</a:t>
            </a:r>
            <a:r>
              <a:rPr lang="es-ES_tradnl" sz="1600" dirty="0" smtClean="0">
                <a:solidFill>
                  <a:srgbClr val="007AAE"/>
                </a:solidFill>
              </a:rPr>
              <a:t> gas </a:t>
            </a:r>
            <a:r>
              <a:rPr lang="es-ES_tradnl" sz="1600" dirty="0" err="1" smtClean="0">
                <a:solidFill>
                  <a:srgbClr val="007AAE"/>
                </a:solidFill>
              </a:rPr>
              <a:t>day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period</a:t>
            </a:r>
            <a:r>
              <a:rPr lang="es-ES_tradnl" sz="1600" dirty="0" smtClean="0">
                <a:solidFill>
                  <a:srgbClr val="007AAE"/>
                </a:solidFill>
              </a:rPr>
              <a:t>. </a:t>
            </a:r>
            <a:r>
              <a:rPr lang="es-ES_tradnl" sz="1600" dirty="0" err="1">
                <a:solidFill>
                  <a:srgbClr val="007AAE"/>
                </a:solidFill>
              </a:rPr>
              <a:t>Consequently</a:t>
            </a:r>
            <a:r>
              <a:rPr lang="es-ES_tradnl" sz="1600" dirty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if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gas </a:t>
            </a:r>
            <a:r>
              <a:rPr lang="es-ES_tradnl" sz="1600" dirty="0" err="1">
                <a:solidFill>
                  <a:srgbClr val="007AAE"/>
                </a:solidFill>
              </a:rPr>
              <a:t>day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period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is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smtClean="0">
                <a:solidFill>
                  <a:srgbClr val="007AAE"/>
                </a:solidFill>
              </a:rPr>
              <a:t>in </a:t>
            </a:r>
            <a:r>
              <a:rPr lang="es-ES_tradnl" sz="1600" dirty="0" err="1" smtClean="0">
                <a:solidFill>
                  <a:srgbClr val="007AAE"/>
                </a:solidFill>
              </a:rPr>
              <a:t>each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border</a:t>
            </a:r>
            <a:r>
              <a:rPr lang="es-ES_tradnl" sz="1600" dirty="0" smtClean="0">
                <a:solidFill>
                  <a:srgbClr val="007AAE"/>
                </a:solidFill>
              </a:rPr>
              <a:t> of </a:t>
            </a:r>
            <a:r>
              <a:rPr lang="es-ES_tradnl" sz="1600" dirty="0" err="1" smtClean="0">
                <a:solidFill>
                  <a:srgbClr val="007AAE"/>
                </a:solidFill>
              </a:rPr>
              <a:t>the</a:t>
            </a:r>
            <a:r>
              <a:rPr lang="es-ES_tradnl" sz="1600" dirty="0" smtClean="0">
                <a:solidFill>
                  <a:srgbClr val="007AAE"/>
                </a:solidFill>
              </a:rPr>
              <a:t> IP, </a:t>
            </a:r>
            <a:r>
              <a:rPr lang="es-ES_tradnl" sz="1600" dirty="0" err="1" smtClean="0">
                <a:solidFill>
                  <a:srgbClr val="007AAE"/>
                </a:solidFill>
              </a:rPr>
              <a:t>then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renomination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deadlines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will</a:t>
            </a:r>
            <a:r>
              <a:rPr lang="es-ES_tradnl" sz="1600" dirty="0">
                <a:solidFill>
                  <a:srgbClr val="007AAE"/>
                </a:solidFill>
              </a:rPr>
              <a:t> be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as </a:t>
            </a:r>
            <a:r>
              <a:rPr lang="es-ES_tradnl" sz="1600" dirty="0" err="1">
                <a:solidFill>
                  <a:srgbClr val="007AAE"/>
                </a:solidFill>
              </a:rPr>
              <a:t>well</a:t>
            </a:r>
            <a:r>
              <a:rPr lang="es-ES_tradnl" sz="1600" dirty="0">
                <a:solidFill>
                  <a:srgbClr val="007AAE"/>
                </a:solidFill>
              </a:rPr>
              <a:t>.</a:t>
            </a:r>
            <a:endParaRPr lang="es-ES" sz="1600" dirty="0">
              <a:solidFill>
                <a:srgbClr val="007AAE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s-ES_tradnl" sz="1600" dirty="0" smtClean="0">
              <a:solidFill>
                <a:srgbClr val="007AAE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s-ES" sz="1600" dirty="0">
              <a:solidFill>
                <a:srgbClr val="007AAE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 bwMode="auto">
          <a:xfrm>
            <a:off x="916931" y="2800856"/>
            <a:ext cx="3655068" cy="1503363"/>
          </a:xfrm>
          <a:prstGeom prst="round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903389" y="2919224"/>
            <a:ext cx="366861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879E00"/>
              </a:buClr>
              <a:buFont typeface="Wingdings" pitchFamily="2" charset="2"/>
              <a:buChar char="ü"/>
            </a:pPr>
            <a:r>
              <a:rPr lang="es-ES_tradnl" sz="1600" dirty="0">
                <a:solidFill>
                  <a:srgbClr val="879E00"/>
                </a:solidFill>
              </a:rPr>
              <a:t>G</a:t>
            </a:r>
            <a:r>
              <a:rPr lang="es-ES_tradnl" sz="1600" dirty="0" smtClean="0">
                <a:solidFill>
                  <a:srgbClr val="879E00"/>
                </a:solidFill>
              </a:rPr>
              <a:t>as </a:t>
            </a:r>
            <a:r>
              <a:rPr lang="es-ES_tradnl" sz="1600" dirty="0" err="1">
                <a:solidFill>
                  <a:srgbClr val="879E00"/>
                </a:solidFill>
              </a:rPr>
              <a:t>day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period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from</a:t>
            </a:r>
            <a:r>
              <a:rPr lang="es-ES_tradnl" sz="1600" dirty="0" smtClean="0">
                <a:solidFill>
                  <a:srgbClr val="879E00"/>
                </a:solidFill>
              </a:rPr>
              <a:t> 5 </a:t>
            </a:r>
            <a:r>
              <a:rPr lang="es-ES_tradnl" sz="1600" dirty="0" err="1">
                <a:solidFill>
                  <a:srgbClr val="879E00"/>
                </a:solidFill>
              </a:rPr>
              <a:t>to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smtClean="0">
                <a:solidFill>
                  <a:srgbClr val="879E00"/>
                </a:solidFill>
              </a:rPr>
              <a:t>5 UTC</a:t>
            </a:r>
          </a:p>
          <a:p>
            <a:pPr marL="285750" indent="-285750" algn="just">
              <a:buClr>
                <a:srgbClr val="879E00"/>
              </a:buClr>
              <a:buFont typeface="Wingdings" pitchFamily="2" charset="2"/>
              <a:buChar char="ü"/>
            </a:pPr>
            <a:r>
              <a:rPr lang="es-ES_tradnl" sz="1600" dirty="0" err="1" smtClean="0">
                <a:solidFill>
                  <a:srgbClr val="879E00"/>
                </a:solidFill>
              </a:rPr>
              <a:t>First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renomination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cycle</a:t>
            </a:r>
            <a:r>
              <a:rPr lang="es-ES_tradnl" sz="1600" baseline="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starts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with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the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starting</a:t>
            </a:r>
            <a:r>
              <a:rPr lang="es-ES_tradnl" sz="1600" dirty="0" smtClean="0">
                <a:solidFill>
                  <a:srgbClr val="879E00"/>
                </a:solidFill>
              </a:rPr>
              <a:t> of </a:t>
            </a:r>
            <a:r>
              <a:rPr lang="es-ES_tradnl" sz="1600" dirty="0" err="1">
                <a:solidFill>
                  <a:srgbClr val="879E00"/>
                </a:solidFill>
              </a:rPr>
              <a:t>the</a:t>
            </a:r>
            <a:r>
              <a:rPr lang="es-ES_tradnl" sz="1600" dirty="0">
                <a:solidFill>
                  <a:srgbClr val="879E00"/>
                </a:solidFill>
              </a:rPr>
              <a:t> gas </a:t>
            </a:r>
            <a:r>
              <a:rPr lang="es-ES_tradnl" sz="1600" dirty="0" err="1">
                <a:solidFill>
                  <a:srgbClr val="879E00"/>
                </a:solidFill>
              </a:rPr>
              <a:t>day</a:t>
            </a:r>
            <a:endParaRPr lang="es-ES_tradnl" sz="1600" dirty="0">
              <a:solidFill>
                <a:srgbClr val="879E00"/>
              </a:solidFill>
            </a:endParaRPr>
          </a:p>
          <a:p>
            <a:pPr algn="just">
              <a:buNone/>
            </a:pPr>
            <a:endParaRPr lang="es-ES_tradnl" sz="1600" dirty="0" smtClean="0">
              <a:solidFill>
                <a:srgbClr val="879E00"/>
              </a:solidFill>
            </a:endParaRPr>
          </a:p>
          <a:p>
            <a:pPr algn="just">
              <a:buNone/>
            </a:pPr>
            <a:r>
              <a:rPr lang="es-ES_tradnl" sz="1600" baseline="0" dirty="0">
                <a:solidFill>
                  <a:srgbClr val="879E00"/>
                </a:solidFill>
              </a:rPr>
              <a:t> </a:t>
            </a:r>
            <a:r>
              <a:rPr lang="es-ES_tradnl" sz="1600" baseline="0" dirty="0" smtClean="0">
                <a:solidFill>
                  <a:srgbClr val="879E00"/>
                </a:solidFill>
              </a:rPr>
              <a:t>   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First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renomination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cycle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=5 UTC</a:t>
            </a:r>
            <a:endParaRPr lang="es-ES_tradnl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141211" y="2919224"/>
            <a:ext cx="3541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879E00"/>
              </a:buClr>
              <a:buFont typeface="Wingdings" pitchFamily="2" charset="2"/>
              <a:buChar char="ü"/>
            </a:pPr>
            <a:r>
              <a:rPr lang="es-ES_tradnl" sz="1600" dirty="0">
                <a:solidFill>
                  <a:srgbClr val="879E00"/>
                </a:solidFill>
              </a:rPr>
              <a:t>G</a:t>
            </a:r>
            <a:r>
              <a:rPr lang="es-ES_tradnl" sz="1600" dirty="0" smtClean="0">
                <a:solidFill>
                  <a:srgbClr val="879E00"/>
                </a:solidFill>
              </a:rPr>
              <a:t>as </a:t>
            </a:r>
            <a:r>
              <a:rPr lang="es-ES_tradnl" sz="1600" dirty="0" err="1">
                <a:solidFill>
                  <a:srgbClr val="879E00"/>
                </a:solidFill>
              </a:rPr>
              <a:t>day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period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from</a:t>
            </a:r>
            <a:r>
              <a:rPr lang="es-ES_tradnl" sz="1600" dirty="0">
                <a:solidFill>
                  <a:srgbClr val="879E00"/>
                </a:solidFill>
              </a:rPr>
              <a:t> 23 </a:t>
            </a:r>
            <a:r>
              <a:rPr lang="es-ES_tradnl" sz="1600" dirty="0" err="1">
                <a:solidFill>
                  <a:srgbClr val="879E00"/>
                </a:solidFill>
              </a:rPr>
              <a:t>to</a:t>
            </a:r>
            <a:r>
              <a:rPr lang="es-ES_tradnl" sz="1600" dirty="0">
                <a:solidFill>
                  <a:srgbClr val="879E00"/>
                </a:solidFill>
              </a:rPr>
              <a:t> 23 UTC</a:t>
            </a:r>
          </a:p>
          <a:p>
            <a:pPr marL="285750" indent="-285750" algn="just">
              <a:buClr>
                <a:srgbClr val="879E00"/>
              </a:buClr>
              <a:buFont typeface="Wingdings" pitchFamily="2" charset="2"/>
              <a:buChar char="ü"/>
            </a:pPr>
            <a:r>
              <a:rPr lang="es-ES_tradnl" sz="1600" dirty="0" err="1" smtClean="0">
                <a:solidFill>
                  <a:srgbClr val="879E00"/>
                </a:solidFill>
              </a:rPr>
              <a:t>First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renomination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cycle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starts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with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the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starting</a:t>
            </a:r>
            <a:r>
              <a:rPr lang="es-ES_tradnl" sz="1600" dirty="0">
                <a:solidFill>
                  <a:srgbClr val="879E00"/>
                </a:solidFill>
              </a:rPr>
              <a:t> of </a:t>
            </a:r>
            <a:r>
              <a:rPr lang="es-ES_tradnl" sz="1600" dirty="0" err="1">
                <a:solidFill>
                  <a:srgbClr val="879E00"/>
                </a:solidFill>
              </a:rPr>
              <a:t>the</a:t>
            </a:r>
            <a:r>
              <a:rPr lang="es-ES_tradnl" sz="1600" dirty="0">
                <a:solidFill>
                  <a:srgbClr val="879E00"/>
                </a:solidFill>
              </a:rPr>
              <a:t> gas </a:t>
            </a:r>
            <a:r>
              <a:rPr lang="es-ES_tradnl" sz="1600" dirty="0" err="1">
                <a:solidFill>
                  <a:srgbClr val="879E00"/>
                </a:solidFill>
              </a:rPr>
              <a:t>day</a:t>
            </a:r>
            <a:endParaRPr lang="es-ES_tradnl" sz="1600" dirty="0">
              <a:solidFill>
                <a:srgbClr val="879E00"/>
              </a:solidFill>
            </a:endParaRPr>
          </a:p>
          <a:p>
            <a:pPr algn="just">
              <a:buClr>
                <a:srgbClr val="879E00"/>
              </a:buClr>
              <a:buNone/>
            </a:pPr>
            <a:endParaRPr lang="es-ES_tradnl" sz="1600" dirty="0">
              <a:solidFill>
                <a:srgbClr val="879E00"/>
              </a:solidFill>
            </a:endParaRPr>
          </a:p>
          <a:p>
            <a:pPr algn="just">
              <a:buNone/>
            </a:pPr>
            <a:endParaRPr lang="es-ES_tradnl" sz="1600" dirty="0" smtClean="0">
              <a:solidFill>
                <a:srgbClr val="879E00"/>
              </a:solidFill>
            </a:endParaRPr>
          </a:p>
          <a:p>
            <a:pPr algn="just">
              <a:buNone/>
            </a:pP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smtClean="0">
                <a:solidFill>
                  <a:srgbClr val="879E00"/>
                </a:solidFill>
              </a:rPr>
              <a:t>        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First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renomination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cycle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=23 UTC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696444" y="4619660"/>
            <a:ext cx="8196096" cy="1630267"/>
          </a:xfrm>
          <a:prstGeom prst="roundRect">
            <a:avLst/>
          </a:prstGeom>
          <a:solidFill>
            <a:srgbClr val="006A9A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 extrusionH="508000">
            <a:bevelT prst="slope"/>
            <a:bevelB prst="slope"/>
          </a:sp3d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916931" y="4726433"/>
            <a:ext cx="771097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chemeClr val="bg1"/>
                </a:solidFill>
              </a:rPr>
              <a:t>According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to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this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example</a:t>
            </a:r>
            <a:r>
              <a:rPr lang="es-ES_tradnl" sz="1600" dirty="0" smtClean="0">
                <a:solidFill>
                  <a:schemeClr val="bg1"/>
                </a:solidFill>
              </a:rPr>
              <a:t>, no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matching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process</a:t>
            </a:r>
            <a:r>
              <a:rPr lang="es-ES_tradnl" sz="1600" dirty="0">
                <a:solidFill>
                  <a:schemeClr val="bg1"/>
                </a:solidFill>
              </a:rPr>
              <a:t> can be </a:t>
            </a:r>
            <a:r>
              <a:rPr lang="es-ES_tradnl" sz="1600" dirty="0" err="1">
                <a:solidFill>
                  <a:schemeClr val="bg1"/>
                </a:solidFill>
              </a:rPr>
              <a:t>performed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until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first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common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renomination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deadline</a:t>
            </a:r>
            <a:r>
              <a:rPr lang="es-ES_tradnl" sz="1600" dirty="0">
                <a:solidFill>
                  <a:schemeClr val="bg1"/>
                </a:solidFill>
              </a:rPr>
              <a:t>. </a:t>
            </a:r>
            <a:r>
              <a:rPr lang="es-ES_tradnl" sz="1600" dirty="0" err="1">
                <a:solidFill>
                  <a:schemeClr val="bg1"/>
                </a:solidFill>
              </a:rPr>
              <a:t>Therefore</a:t>
            </a:r>
            <a:r>
              <a:rPr lang="es-ES_tradnl" sz="1600" dirty="0">
                <a:solidFill>
                  <a:schemeClr val="bg1"/>
                </a:solidFill>
              </a:rPr>
              <a:t>, </a:t>
            </a:r>
            <a:r>
              <a:rPr lang="es-ES_tradnl" sz="1600" dirty="0" err="1">
                <a:solidFill>
                  <a:schemeClr val="bg1"/>
                </a:solidFill>
              </a:rPr>
              <a:t>until</a:t>
            </a:r>
            <a:r>
              <a:rPr lang="es-ES_tradnl" sz="1600" dirty="0">
                <a:solidFill>
                  <a:schemeClr val="bg1"/>
                </a:solidFill>
              </a:rPr>
              <a:t> 5 UTC, </a:t>
            </a:r>
            <a:r>
              <a:rPr lang="es-ES_tradnl" sz="1600" dirty="0" err="1">
                <a:solidFill>
                  <a:schemeClr val="bg1"/>
                </a:solidFill>
              </a:rPr>
              <a:t>renomination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cycles</a:t>
            </a:r>
            <a:r>
              <a:rPr lang="es-ES_tradnl" sz="1600" dirty="0">
                <a:solidFill>
                  <a:schemeClr val="bg1"/>
                </a:solidFill>
              </a:rPr>
              <a:t> of  country B are </a:t>
            </a:r>
            <a:r>
              <a:rPr lang="es-ES_tradnl" sz="1600" dirty="0" err="1">
                <a:solidFill>
                  <a:schemeClr val="bg1"/>
                </a:solidFill>
              </a:rPr>
              <a:t>useless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because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smtClean="0">
                <a:solidFill>
                  <a:schemeClr val="bg1"/>
                </a:solidFill>
              </a:rPr>
              <a:t>no </a:t>
            </a:r>
            <a:r>
              <a:rPr lang="es-ES_tradnl" sz="1600" dirty="0" err="1">
                <a:solidFill>
                  <a:schemeClr val="bg1"/>
                </a:solidFill>
              </a:rPr>
              <a:t>nomination</a:t>
            </a:r>
            <a:r>
              <a:rPr lang="es-ES_tradnl" sz="1600" dirty="0">
                <a:solidFill>
                  <a:schemeClr val="bg1"/>
                </a:solidFill>
              </a:rPr>
              <a:t> in country A has </a:t>
            </a:r>
            <a:r>
              <a:rPr lang="es-ES_tradnl" sz="1600" dirty="0" err="1">
                <a:solidFill>
                  <a:schemeClr val="bg1"/>
                </a:solidFill>
              </a:rPr>
              <a:t>been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sent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yet</a:t>
            </a:r>
            <a:r>
              <a:rPr lang="es-ES_tradnl" sz="16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b="1" dirty="0">
                <a:solidFill>
                  <a:schemeClr val="bg1"/>
                </a:solidFill>
              </a:rPr>
              <a:t>G</a:t>
            </a:r>
            <a:r>
              <a:rPr lang="es-ES_tradnl" sz="1600" b="1" dirty="0" smtClean="0">
                <a:solidFill>
                  <a:schemeClr val="bg1"/>
                </a:solidFill>
              </a:rPr>
              <a:t>as </a:t>
            </a:r>
            <a:r>
              <a:rPr lang="es-ES_tradnl" sz="1600" b="1" dirty="0" err="1">
                <a:solidFill>
                  <a:schemeClr val="bg1"/>
                </a:solidFill>
              </a:rPr>
              <a:t>day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period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harmonisation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is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neccesary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>
                <a:solidFill>
                  <a:schemeClr val="bg1"/>
                </a:solidFill>
              </a:rPr>
              <a:t>in </a:t>
            </a:r>
            <a:r>
              <a:rPr lang="es-ES_tradnl" sz="1600" b="1" dirty="0" err="1">
                <a:solidFill>
                  <a:schemeClr val="bg1"/>
                </a:solidFill>
              </a:rPr>
              <a:t>order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get</a:t>
            </a:r>
            <a:r>
              <a:rPr lang="es-ES_tradnl" sz="1600" b="1" dirty="0">
                <a:solidFill>
                  <a:schemeClr val="bg1"/>
                </a:solidFill>
              </a:rPr>
              <a:t> a </a:t>
            </a:r>
            <a:r>
              <a:rPr lang="es-ES_tradnl" sz="1600" b="1" dirty="0" err="1">
                <a:solidFill>
                  <a:schemeClr val="bg1"/>
                </a:solidFill>
              </a:rPr>
              <a:t>successful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additional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renomination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cycles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implementation</a:t>
            </a:r>
            <a:r>
              <a:rPr lang="es-ES_tradnl" sz="1600" b="1" dirty="0" smtClean="0">
                <a:solidFill>
                  <a:schemeClr val="bg1"/>
                </a:solidFill>
              </a:rPr>
              <a:t>.</a:t>
            </a:r>
            <a:endParaRPr lang="es-ES" sz="16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EN31080\AppData\Local\Microsoft\Windows\Temporary Internet Files\Content.IE5\I6W0JCPQ\MC9003463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76" y="4424827"/>
            <a:ext cx="547800" cy="43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Proceso alternativo"/>
          <p:cNvSpPr/>
          <p:nvPr/>
        </p:nvSpPr>
        <p:spPr bwMode="auto">
          <a:xfrm>
            <a:off x="2051684" y="2348865"/>
            <a:ext cx="1440180" cy="360045"/>
          </a:xfrm>
          <a:prstGeom prst="flowChartAlternateProcess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2051684" y="2348865"/>
            <a:ext cx="1420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COUNTRY</a:t>
            </a:r>
            <a:r>
              <a:rPr lang="es-ES_tradnl" baseline="0" dirty="0" smtClean="0"/>
              <a:t> </a:t>
            </a:r>
            <a:r>
              <a:rPr lang="es-ES_tradnl" dirty="0"/>
              <a:t>A</a:t>
            </a:r>
            <a:endParaRPr lang="es-ES" dirty="0"/>
          </a:p>
        </p:txBody>
      </p:sp>
      <p:sp>
        <p:nvSpPr>
          <p:cNvPr id="14" name="13 Flecha a la derecha con bandas"/>
          <p:cNvSpPr/>
          <p:nvPr/>
        </p:nvSpPr>
        <p:spPr bwMode="auto">
          <a:xfrm rot="5400000">
            <a:off x="2810137" y="3605691"/>
            <a:ext cx="304192" cy="380916"/>
          </a:xfrm>
          <a:prstGeom prst="stripedRightArrow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5" name="14 Rectángulo redondeado"/>
          <p:cNvSpPr/>
          <p:nvPr/>
        </p:nvSpPr>
        <p:spPr bwMode="auto">
          <a:xfrm>
            <a:off x="5044055" y="2795140"/>
            <a:ext cx="3638469" cy="1509079"/>
          </a:xfrm>
          <a:prstGeom prst="round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6" name="15 Flecha a la derecha con bandas"/>
          <p:cNvSpPr/>
          <p:nvPr/>
        </p:nvSpPr>
        <p:spPr bwMode="auto">
          <a:xfrm rot="5400000">
            <a:off x="6631186" y="3619185"/>
            <a:ext cx="304192" cy="380916"/>
          </a:xfrm>
          <a:prstGeom prst="stripedRightArrow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7" name="16 Proceso alternativo"/>
          <p:cNvSpPr/>
          <p:nvPr/>
        </p:nvSpPr>
        <p:spPr bwMode="auto">
          <a:xfrm>
            <a:off x="6191824" y="2368867"/>
            <a:ext cx="1440180" cy="360045"/>
          </a:xfrm>
          <a:prstGeom prst="flowChartAlternateProcess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6191824" y="2354580"/>
            <a:ext cx="1420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COUNTRY</a:t>
            </a:r>
            <a:r>
              <a:rPr lang="es-ES_tradnl" baseline="0" dirty="0" smtClean="0"/>
              <a:t> </a:t>
            </a:r>
            <a:r>
              <a:rPr lang="es-ES_tradnl" dirty="0" smtClean="0"/>
              <a:t>B</a:t>
            </a:r>
            <a:endParaRPr lang="es-ES" dirty="0"/>
          </a:p>
        </p:txBody>
      </p:sp>
      <p:pic>
        <p:nvPicPr>
          <p:cNvPr id="19" name="Picture 7" descr="http://www.asturiesconbici.org/web/images/stories/asturiesconbici/calendari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932" y="128373"/>
            <a:ext cx="718882" cy="71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7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62311" y="300752"/>
            <a:ext cx="514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3. 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Combustion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 </a:t>
            </a:r>
            <a:r>
              <a:rPr lang="es-ES_tradnl" sz="1800" b="1" baseline="0" dirty="0">
                <a:solidFill>
                  <a:srgbClr val="007AAE"/>
                </a:solidFill>
                <a:cs typeface="+mn-cs"/>
              </a:rPr>
              <a:t>R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eference </a:t>
            </a:r>
            <a:r>
              <a:rPr lang="es-ES_tradnl" sz="1800" b="1" baseline="0" dirty="0" err="1">
                <a:solidFill>
                  <a:srgbClr val="007AAE"/>
                </a:solidFill>
                <a:cs typeface="+mn-cs"/>
              </a:rPr>
              <a:t>T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emperature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62156" y="766093"/>
            <a:ext cx="802037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rgbClr val="007AAE"/>
                </a:solidFill>
              </a:rPr>
              <a:t>Traditionally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</a:t>
            </a:r>
            <a:r>
              <a:rPr lang="es-ES_tradnl" sz="1600" dirty="0" err="1" smtClean="0">
                <a:solidFill>
                  <a:srgbClr val="007AAE"/>
                </a:solidFill>
              </a:rPr>
              <a:t>djacent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countries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established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combustion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reference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temperatures</a:t>
            </a:r>
            <a:r>
              <a:rPr lang="es-ES_tradnl" sz="1600" dirty="0" smtClean="0">
                <a:solidFill>
                  <a:srgbClr val="007AAE"/>
                </a:solidFill>
              </a:rPr>
              <a:t>. </a:t>
            </a:r>
            <a:r>
              <a:rPr lang="es-ES_tradnl" sz="1600" dirty="0" err="1" smtClean="0">
                <a:solidFill>
                  <a:srgbClr val="007AAE"/>
                </a:solidFill>
              </a:rPr>
              <a:t>Consequently</a:t>
            </a:r>
            <a:r>
              <a:rPr lang="es-ES_tradnl" sz="1600" dirty="0" smtClean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TSOs</a:t>
            </a:r>
            <a:r>
              <a:rPr lang="es-ES_tradnl" sz="1600" dirty="0">
                <a:solidFill>
                  <a:srgbClr val="007AAE"/>
                </a:solidFill>
              </a:rPr>
              <a:t> and N</a:t>
            </a:r>
            <a:r>
              <a:rPr lang="es-ES_tradnl" sz="1600" dirty="0" smtClean="0">
                <a:solidFill>
                  <a:srgbClr val="007AAE"/>
                </a:solidFill>
              </a:rPr>
              <a:t>etwork </a:t>
            </a:r>
            <a:r>
              <a:rPr lang="es-ES_tradnl" sz="1600" dirty="0" err="1">
                <a:solidFill>
                  <a:srgbClr val="007AAE"/>
                </a:solidFill>
              </a:rPr>
              <a:t>U</a:t>
            </a:r>
            <a:r>
              <a:rPr lang="es-ES_tradnl" sz="1600" dirty="0" err="1" smtClean="0">
                <a:solidFill>
                  <a:srgbClr val="007AAE"/>
                </a:solidFill>
              </a:rPr>
              <a:t>sers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dealed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with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problems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during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nomination</a:t>
            </a:r>
            <a:r>
              <a:rPr lang="es-ES_tradnl" sz="1600" dirty="0">
                <a:solidFill>
                  <a:srgbClr val="007AAE"/>
                </a:solidFill>
              </a:rPr>
              <a:t> and </a:t>
            </a:r>
            <a:r>
              <a:rPr lang="es-ES_tradnl" sz="1600" dirty="0" err="1">
                <a:solidFill>
                  <a:srgbClr val="007AAE"/>
                </a:solidFill>
              </a:rPr>
              <a:t>matching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process</a:t>
            </a:r>
            <a:r>
              <a:rPr lang="es-ES_tradnl" sz="1600" dirty="0" smtClean="0">
                <a:solidFill>
                  <a:srgbClr val="007AAE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dirty="0">
                <a:solidFill>
                  <a:srgbClr val="007AAE"/>
                </a:solidFill>
              </a:rPr>
              <a:t>At </a:t>
            </a:r>
            <a:r>
              <a:rPr lang="es-ES_tradnl" sz="1600" dirty="0" err="1">
                <a:solidFill>
                  <a:srgbClr val="007AAE"/>
                </a:solidFill>
              </a:rPr>
              <a:t>each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side</a:t>
            </a:r>
            <a:r>
              <a:rPr lang="es-ES_tradnl" sz="1600" dirty="0">
                <a:solidFill>
                  <a:srgbClr val="007AAE"/>
                </a:solidFill>
              </a:rPr>
              <a:t> of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IP</a:t>
            </a:r>
            <a:r>
              <a:rPr lang="es-ES_tradnl" sz="1600" dirty="0" smtClean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nominations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smtClean="0">
                <a:solidFill>
                  <a:srgbClr val="007AAE"/>
                </a:solidFill>
              </a:rPr>
              <a:t>and are </a:t>
            </a:r>
            <a:r>
              <a:rPr lang="es-ES_tradnl" sz="1600" dirty="0" err="1">
                <a:solidFill>
                  <a:srgbClr val="007AAE"/>
                </a:solidFill>
              </a:rPr>
              <a:t>sending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by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network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users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according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to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combustion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reference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temperature</a:t>
            </a:r>
            <a:r>
              <a:rPr lang="es-ES_tradnl" sz="1600" dirty="0">
                <a:solidFill>
                  <a:srgbClr val="007AAE"/>
                </a:solidFill>
              </a:rPr>
              <a:t> in place. </a:t>
            </a:r>
            <a:r>
              <a:rPr lang="es-ES_tradnl" sz="1600" dirty="0" err="1" smtClean="0">
                <a:solidFill>
                  <a:srgbClr val="007AAE"/>
                </a:solidFill>
              </a:rPr>
              <a:t>Nevertheless</a:t>
            </a:r>
            <a:r>
              <a:rPr lang="es-ES_tradnl" sz="1600" dirty="0" smtClean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for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matching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purposes</a:t>
            </a:r>
            <a:r>
              <a:rPr lang="es-ES_tradnl" sz="1600" dirty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TSOs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to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agree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one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common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combustion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reference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temperature</a:t>
            </a:r>
            <a:r>
              <a:rPr lang="es-ES_tradnl" sz="1600" dirty="0">
                <a:solidFill>
                  <a:srgbClr val="007AAE"/>
                </a:solidFill>
              </a:rPr>
              <a:t> and </a:t>
            </a:r>
            <a:r>
              <a:rPr lang="es-ES_tradnl" sz="1600" dirty="0" err="1">
                <a:solidFill>
                  <a:srgbClr val="007AAE"/>
                </a:solidFill>
              </a:rPr>
              <a:t>for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this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reason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conversions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factors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to</a:t>
            </a:r>
            <a:r>
              <a:rPr lang="es-ES_tradnl" sz="1600" dirty="0">
                <a:solidFill>
                  <a:srgbClr val="007AAE"/>
                </a:solidFill>
              </a:rPr>
              <a:t> be </a:t>
            </a:r>
            <a:r>
              <a:rPr lang="es-ES_tradnl" sz="1600" dirty="0" err="1" smtClean="0">
                <a:solidFill>
                  <a:srgbClr val="007AAE"/>
                </a:solidFill>
              </a:rPr>
              <a:t>applied</a:t>
            </a:r>
            <a:r>
              <a:rPr lang="es-ES_tradnl" sz="1600" dirty="0" smtClean="0">
                <a:solidFill>
                  <a:srgbClr val="007AAE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rgbClr val="007AAE"/>
                </a:solidFill>
              </a:rPr>
              <a:t>If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additional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renomination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cycles</a:t>
            </a:r>
            <a:r>
              <a:rPr lang="es-ES_tradnl" sz="1600" dirty="0">
                <a:solidFill>
                  <a:srgbClr val="007AAE"/>
                </a:solidFill>
              </a:rPr>
              <a:t> are </a:t>
            </a:r>
            <a:r>
              <a:rPr lang="es-ES_tradnl" sz="1600" dirty="0" err="1" smtClean="0">
                <a:solidFill>
                  <a:srgbClr val="007AAE"/>
                </a:solidFill>
              </a:rPr>
              <a:t>implemented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the</a:t>
            </a:r>
            <a:r>
              <a:rPr lang="es-ES_tradnl" sz="1600" dirty="0" smtClean="0">
                <a:solidFill>
                  <a:srgbClr val="007AAE"/>
                </a:solidFill>
              </a:rPr>
              <a:t> use of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conversion</a:t>
            </a:r>
            <a:r>
              <a:rPr lang="es-ES_tradnl" sz="1600" dirty="0">
                <a:solidFill>
                  <a:srgbClr val="007AAE"/>
                </a:solidFill>
              </a:rPr>
              <a:t> factor </a:t>
            </a:r>
            <a:r>
              <a:rPr lang="es-ES_tradnl" sz="1600" dirty="0" err="1">
                <a:solidFill>
                  <a:srgbClr val="007AAE"/>
                </a:solidFill>
              </a:rPr>
              <a:t>will</a:t>
            </a:r>
            <a:r>
              <a:rPr lang="es-ES_tradnl" sz="1600" dirty="0">
                <a:solidFill>
                  <a:srgbClr val="007AAE"/>
                </a:solidFill>
              </a:rPr>
              <a:t> be  </a:t>
            </a:r>
            <a:r>
              <a:rPr lang="es-ES_tradnl" sz="1600" dirty="0" err="1" smtClean="0">
                <a:solidFill>
                  <a:srgbClr val="007AAE"/>
                </a:solidFill>
              </a:rPr>
              <a:t>strongly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increased</a:t>
            </a:r>
            <a:r>
              <a:rPr lang="es-ES_tradnl" sz="1600" dirty="0">
                <a:solidFill>
                  <a:srgbClr val="007AAE"/>
                </a:solidFill>
              </a:rPr>
              <a:t>.</a:t>
            </a:r>
            <a:endParaRPr lang="es-ES" sz="1600" dirty="0">
              <a:solidFill>
                <a:srgbClr val="007AAE"/>
              </a:solidFill>
            </a:endParaRPr>
          </a:p>
        </p:txBody>
      </p:sp>
      <p:pic>
        <p:nvPicPr>
          <p:cNvPr id="21" name="Picture 2" descr="C:\Users\EN31080\AppData\Local\Microsoft\Windows\Temporary Internet Files\Content.IE5\YWQVJ46I\MC90044145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4" y="4023888"/>
            <a:ext cx="453643" cy="50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-15248" y="4407862"/>
            <a:ext cx="807518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 </a:t>
            </a:r>
          </a:p>
          <a:p>
            <a:pPr algn="ctr">
              <a:buNone/>
            </a:pP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User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X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22 Flecha curvada hacia abajo"/>
          <p:cNvSpPr/>
          <p:nvPr/>
        </p:nvSpPr>
        <p:spPr bwMode="auto">
          <a:xfrm flipH="1">
            <a:off x="3677964" y="3974542"/>
            <a:ext cx="591968" cy="610227"/>
          </a:xfrm>
          <a:prstGeom prst="curvedDownArrow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264866" y="3429000"/>
            <a:ext cx="16186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b="1" dirty="0" err="1" smtClean="0">
                <a:solidFill>
                  <a:srgbClr val="879E00"/>
                </a:solidFill>
              </a:rPr>
              <a:t>Nomination</a:t>
            </a:r>
            <a:r>
              <a:rPr lang="es-ES_tradnl" sz="1600" b="1" dirty="0" smtClean="0">
                <a:solidFill>
                  <a:srgbClr val="879E00"/>
                </a:solidFill>
              </a:rPr>
              <a:t>=5 </a:t>
            </a:r>
          </a:p>
          <a:p>
            <a:pPr algn="ctr">
              <a:buNone/>
            </a:pPr>
            <a:r>
              <a:rPr lang="es-ES_tradnl" sz="1400" b="1" dirty="0" smtClean="0">
                <a:solidFill>
                  <a:srgbClr val="879E00"/>
                </a:solidFill>
              </a:rPr>
              <a:t>(</a:t>
            </a:r>
            <a:r>
              <a:rPr lang="es-ES_tradnl" sz="1400" b="1" dirty="0" err="1" smtClean="0">
                <a:solidFill>
                  <a:srgbClr val="879E00"/>
                </a:solidFill>
              </a:rPr>
              <a:t>Tref</a:t>
            </a:r>
            <a:r>
              <a:rPr lang="es-ES_tradnl" sz="1400" b="1" dirty="0" smtClean="0">
                <a:solidFill>
                  <a:srgbClr val="879E00"/>
                </a:solidFill>
              </a:rPr>
              <a:t>=25ºC)</a:t>
            </a:r>
            <a:endParaRPr lang="es-ES" sz="1400" b="1" dirty="0">
              <a:solidFill>
                <a:srgbClr val="879E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032866" y="3448038"/>
            <a:ext cx="21454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b="1" dirty="0" err="1" smtClean="0">
                <a:solidFill>
                  <a:srgbClr val="879E00"/>
                </a:solidFill>
              </a:rPr>
              <a:t>Nomination</a:t>
            </a:r>
            <a:r>
              <a:rPr lang="es-ES_tradnl" sz="1600" b="1" dirty="0" smtClean="0">
                <a:solidFill>
                  <a:srgbClr val="879E00"/>
                </a:solidFill>
              </a:rPr>
              <a:t>=5,013 </a:t>
            </a:r>
          </a:p>
          <a:p>
            <a:pPr algn="ctr">
              <a:buNone/>
            </a:pPr>
            <a:r>
              <a:rPr lang="es-ES_tradnl" sz="1400" b="1" dirty="0" smtClean="0">
                <a:solidFill>
                  <a:srgbClr val="879E00"/>
                </a:solidFill>
              </a:rPr>
              <a:t>(</a:t>
            </a:r>
            <a:r>
              <a:rPr lang="es-ES_tradnl" sz="1400" b="1" dirty="0" err="1" smtClean="0">
                <a:solidFill>
                  <a:srgbClr val="879E00"/>
                </a:solidFill>
              </a:rPr>
              <a:t>Tref</a:t>
            </a:r>
            <a:r>
              <a:rPr lang="es-ES_tradnl" sz="1400" b="1" dirty="0" smtClean="0">
                <a:solidFill>
                  <a:srgbClr val="879E00"/>
                </a:solidFill>
              </a:rPr>
              <a:t>=0ºC)</a:t>
            </a:r>
            <a:endParaRPr lang="es-ES" sz="1400" b="1" dirty="0">
              <a:solidFill>
                <a:srgbClr val="879E00"/>
              </a:solidFill>
            </a:endParaRPr>
          </a:p>
        </p:txBody>
      </p:sp>
      <p:pic>
        <p:nvPicPr>
          <p:cNvPr id="26" name="Picture 5" descr="C:\Users\EN31080\AppData\Local\Microsoft\Windows\Temporary Internet Files\Content.IE5\YWQVJ46I\MC90043394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06" y="4494604"/>
            <a:ext cx="418415" cy="46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Users\EN31080\AppData\Local\Microsoft\Windows\Temporary Internet Files\Content.IE5\I6W0JCPQ\MC90043394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356" y="4456530"/>
            <a:ext cx="511606" cy="56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27 CuadroTexto"/>
          <p:cNvSpPr txBox="1"/>
          <p:nvPr/>
        </p:nvSpPr>
        <p:spPr>
          <a:xfrm>
            <a:off x="1338057" y="5048523"/>
            <a:ext cx="1136443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TSO A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086741" y="5125802"/>
            <a:ext cx="1136443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TSO B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725008" y="5675131"/>
            <a:ext cx="2314001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600" b="1" dirty="0" err="1" smtClean="0">
                <a:solidFill>
                  <a:srgbClr val="FFC000"/>
                </a:solidFill>
              </a:rPr>
              <a:t>Nomination</a:t>
            </a:r>
            <a:r>
              <a:rPr lang="es-ES_tradnl" sz="1600" b="1" baseline="0" dirty="0">
                <a:solidFill>
                  <a:srgbClr val="FFC000"/>
                </a:solidFill>
              </a:rPr>
              <a:t> </a:t>
            </a:r>
            <a:r>
              <a:rPr lang="es-ES_tradnl" sz="1600" b="1" dirty="0">
                <a:solidFill>
                  <a:srgbClr val="FFC000"/>
                </a:solidFill>
              </a:rPr>
              <a:t>= 5</a:t>
            </a:r>
            <a:r>
              <a:rPr lang="es-ES_tradnl" sz="1600" b="1" dirty="0" smtClean="0">
                <a:solidFill>
                  <a:srgbClr val="FFC000"/>
                </a:solidFill>
              </a:rPr>
              <a:t> </a:t>
            </a:r>
            <a:endParaRPr lang="es-ES_tradnl" sz="16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s-ES_tradnl" sz="1400" b="1" dirty="0" smtClean="0">
                <a:solidFill>
                  <a:srgbClr val="FFC000"/>
                </a:solidFill>
              </a:rPr>
              <a:t>      (</a:t>
            </a:r>
            <a:r>
              <a:rPr lang="es-ES_tradnl" sz="1400" b="1" dirty="0" err="1" smtClean="0">
                <a:solidFill>
                  <a:srgbClr val="FFC000"/>
                </a:solidFill>
              </a:rPr>
              <a:t>Tref</a:t>
            </a:r>
            <a:r>
              <a:rPr lang="es-ES_tradnl" sz="1400" b="1" dirty="0" smtClean="0">
                <a:solidFill>
                  <a:srgbClr val="FFC000"/>
                </a:solidFill>
              </a:rPr>
              <a:t>=25ºC)</a:t>
            </a:r>
            <a:endParaRPr lang="es-ES" sz="1400" b="1" dirty="0">
              <a:solidFill>
                <a:srgbClr val="FFC00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592813" y="3818932"/>
            <a:ext cx="2085151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s-ES_tradnl" sz="1600" b="1" dirty="0" err="1" smtClean="0">
                <a:solidFill>
                  <a:srgbClr val="FFC000"/>
                </a:solidFill>
              </a:rPr>
              <a:t>Results</a:t>
            </a:r>
            <a:r>
              <a:rPr lang="es-ES_tradnl" sz="1600" b="1" dirty="0" smtClean="0">
                <a:solidFill>
                  <a:srgbClr val="FFC000"/>
                </a:solidFill>
              </a:rPr>
              <a:t> of </a:t>
            </a:r>
            <a:r>
              <a:rPr lang="es-ES_tradnl" sz="1600" b="1" dirty="0" err="1" smtClean="0">
                <a:solidFill>
                  <a:srgbClr val="FFC000"/>
                </a:solidFill>
              </a:rPr>
              <a:t>matching</a:t>
            </a:r>
            <a:r>
              <a:rPr lang="es-ES_tradnl" sz="1600" b="1" dirty="0" smtClean="0">
                <a:solidFill>
                  <a:srgbClr val="FFC000"/>
                </a:solidFill>
              </a:rPr>
              <a:t> = </a:t>
            </a:r>
            <a:r>
              <a:rPr lang="es-ES_tradnl" sz="1600" b="1" dirty="0">
                <a:solidFill>
                  <a:srgbClr val="FFC000"/>
                </a:solidFill>
              </a:rPr>
              <a:t>5</a:t>
            </a:r>
          </a:p>
          <a:p>
            <a:pPr algn="just">
              <a:buNone/>
            </a:pPr>
            <a:r>
              <a:rPr lang="es-ES_tradnl" sz="1600" dirty="0" smtClean="0">
                <a:solidFill>
                  <a:srgbClr val="FFC000"/>
                </a:solidFill>
              </a:rPr>
              <a:t>            </a:t>
            </a:r>
            <a:r>
              <a:rPr lang="es-ES_tradnl" sz="1400" b="1" dirty="0" smtClean="0">
                <a:solidFill>
                  <a:srgbClr val="FFC000"/>
                </a:solidFill>
              </a:rPr>
              <a:t>(</a:t>
            </a:r>
            <a:r>
              <a:rPr lang="es-ES_tradnl" sz="1400" b="1" dirty="0" err="1" smtClean="0">
                <a:solidFill>
                  <a:srgbClr val="FFC000"/>
                </a:solidFill>
              </a:rPr>
              <a:t>Tref</a:t>
            </a:r>
            <a:r>
              <a:rPr lang="es-ES_tradnl" sz="1400" b="1" dirty="0" smtClean="0">
                <a:solidFill>
                  <a:srgbClr val="FFC000"/>
                </a:solidFill>
              </a:rPr>
              <a:t>=25ºC)</a:t>
            </a:r>
            <a:endParaRPr lang="es-ES" sz="1400" b="1" dirty="0">
              <a:solidFill>
                <a:srgbClr val="FFC000"/>
              </a:solidFill>
            </a:endParaRPr>
          </a:p>
        </p:txBody>
      </p:sp>
      <p:sp>
        <p:nvSpPr>
          <p:cNvPr id="33" name="32 Flecha curvada hacia abajo"/>
          <p:cNvSpPr/>
          <p:nvPr/>
        </p:nvSpPr>
        <p:spPr bwMode="auto">
          <a:xfrm>
            <a:off x="1923509" y="4276147"/>
            <a:ext cx="1047820" cy="564009"/>
          </a:xfrm>
          <a:prstGeom prst="curvedDownArrow">
            <a:avLst/>
          </a:prstGeom>
          <a:solidFill>
            <a:srgbClr val="FF9900"/>
          </a:solidFill>
          <a:ln>
            <a:noFill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pic>
        <p:nvPicPr>
          <p:cNvPr id="34" name="Picture 2" descr="C:\Users\EN31080\AppData\Local\Microsoft\Windows\Temporary Internet Files\Content.IE5\YWQVJ46I\MC90044145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015" y="3997434"/>
            <a:ext cx="453643" cy="50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34 Flecha curvada hacia abajo"/>
          <p:cNvSpPr/>
          <p:nvPr/>
        </p:nvSpPr>
        <p:spPr bwMode="auto">
          <a:xfrm rot="10800000">
            <a:off x="1877024" y="5037965"/>
            <a:ext cx="1027091" cy="519640"/>
          </a:xfrm>
          <a:prstGeom prst="curvedDownArrow">
            <a:avLst/>
          </a:prstGeom>
          <a:solidFill>
            <a:srgbClr val="FF9900"/>
          </a:solidFill>
          <a:ln>
            <a:noFill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37" name="36 CuadroTexto"/>
          <p:cNvSpPr txBox="1"/>
          <p:nvPr/>
        </p:nvSpPr>
        <p:spPr>
          <a:xfrm>
            <a:off x="4336939" y="4397661"/>
            <a:ext cx="955151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</a:t>
            </a:r>
          </a:p>
          <a:p>
            <a:pPr algn="ctr">
              <a:buNone/>
            </a:pP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User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X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37 Flecha curvada hacia abajo"/>
          <p:cNvSpPr/>
          <p:nvPr/>
        </p:nvSpPr>
        <p:spPr bwMode="auto">
          <a:xfrm>
            <a:off x="727926" y="3974543"/>
            <a:ext cx="633008" cy="460690"/>
          </a:xfrm>
          <a:prstGeom prst="curvedDownArrow">
            <a:avLst/>
          </a:prstGeom>
          <a:solidFill>
            <a:srgbClr val="879E00"/>
          </a:solidFill>
          <a:ln>
            <a:noFill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39" name="38 Flecha curvada hacia abajo"/>
          <p:cNvSpPr/>
          <p:nvPr/>
        </p:nvSpPr>
        <p:spPr bwMode="auto">
          <a:xfrm rot="10800000">
            <a:off x="705167" y="4676266"/>
            <a:ext cx="632890" cy="442361"/>
          </a:xfrm>
          <a:prstGeom prst="curvedDownArrow">
            <a:avLst/>
          </a:prstGeom>
          <a:solidFill>
            <a:srgbClr val="879E00"/>
          </a:solidFill>
          <a:ln>
            <a:noFill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31175" y="5237004"/>
            <a:ext cx="1618687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b="1" dirty="0" err="1" smtClean="0">
                <a:solidFill>
                  <a:srgbClr val="879E00"/>
                </a:solidFill>
              </a:rPr>
              <a:t>Nomination</a:t>
            </a:r>
            <a:r>
              <a:rPr lang="es-ES_tradnl" sz="1600" b="1" dirty="0" smtClean="0">
                <a:solidFill>
                  <a:srgbClr val="879E00"/>
                </a:solidFill>
              </a:rPr>
              <a:t> </a:t>
            </a:r>
            <a:r>
              <a:rPr lang="es-ES_tradnl" sz="1600" b="1" dirty="0" err="1" smtClean="0">
                <a:solidFill>
                  <a:srgbClr val="879E00"/>
                </a:solidFill>
              </a:rPr>
              <a:t>Confirmed</a:t>
            </a:r>
            <a:r>
              <a:rPr lang="es-ES_tradnl" sz="1600" b="1" dirty="0" smtClean="0">
                <a:solidFill>
                  <a:srgbClr val="879E00"/>
                </a:solidFill>
              </a:rPr>
              <a:t>=5 </a:t>
            </a:r>
          </a:p>
          <a:p>
            <a:pPr algn="ctr">
              <a:buNone/>
            </a:pPr>
            <a:r>
              <a:rPr lang="es-ES_tradnl" sz="1400" b="1" dirty="0" smtClean="0">
                <a:solidFill>
                  <a:srgbClr val="879E00"/>
                </a:solidFill>
              </a:rPr>
              <a:t>(</a:t>
            </a:r>
            <a:r>
              <a:rPr lang="es-ES_tradnl" sz="1400" b="1" dirty="0" err="1" smtClean="0">
                <a:solidFill>
                  <a:srgbClr val="879E00"/>
                </a:solidFill>
              </a:rPr>
              <a:t>Tref</a:t>
            </a:r>
            <a:r>
              <a:rPr lang="es-ES_tradnl" sz="1400" b="1" dirty="0" smtClean="0">
                <a:solidFill>
                  <a:srgbClr val="879E00"/>
                </a:solidFill>
              </a:rPr>
              <a:t>=25ºC)</a:t>
            </a:r>
            <a:endParaRPr lang="es-ES" sz="1400" b="1" dirty="0">
              <a:solidFill>
                <a:srgbClr val="879E00"/>
              </a:solidFill>
            </a:endParaRPr>
          </a:p>
        </p:txBody>
      </p:sp>
      <p:sp>
        <p:nvSpPr>
          <p:cNvPr id="41" name="40 Flecha curvada hacia abajo"/>
          <p:cNvSpPr/>
          <p:nvPr/>
        </p:nvSpPr>
        <p:spPr bwMode="auto">
          <a:xfrm rot="10800000" flipH="1">
            <a:off x="3769627" y="4726064"/>
            <a:ext cx="567312" cy="510940"/>
          </a:xfrm>
          <a:prstGeom prst="curvedDownArrow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3460588" y="5338458"/>
            <a:ext cx="1618687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b="1" dirty="0" err="1" smtClean="0">
                <a:solidFill>
                  <a:srgbClr val="879E00"/>
                </a:solidFill>
              </a:rPr>
              <a:t>Nomination</a:t>
            </a:r>
            <a:r>
              <a:rPr lang="es-ES_tradnl" sz="1600" b="1" dirty="0" smtClean="0">
                <a:solidFill>
                  <a:srgbClr val="879E00"/>
                </a:solidFill>
              </a:rPr>
              <a:t> </a:t>
            </a:r>
            <a:r>
              <a:rPr lang="es-ES_tradnl" sz="1600" b="1" dirty="0" err="1" smtClean="0">
                <a:solidFill>
                  <a:srgbClr val="879E00"/>
                </a:solidFill>
              </a:rPr>
              <a:t>Confirmed</a:t>
            </a:r>
            <a:r>
              <a:rPr lang="es-ES_tradnl" sz="1600" b="1" dirty="0" smtClean="0">
                <a:solidFill>
                  <a:srgbClr val="879E00"/>
                </a:solidFill>
              </a:rPr>
              <a:t>=5,013 </a:t>
            </a:r>
          </a:p>
          <a:p>
            <a:pPr algn="ctr">
              <a:buNone/>
            </a:pPr>
            <a:r>
              <a:rPr lang="es-ES_tradnl" sz="1400" b="1" dirty="0" smtClean="0">
                <a:solidFill>
                  <a:srgbClr val="879E00"/>
                </a:solidFill>
              </a:rPr>
              <a:t>(</a:t>
            </a:r>
            <a:r>
              <a:rPr lang="es-ES_tradnl" sz="1400" b="1" dirty="0" err="1" smtClean="0">
                <a:solidFill>
                  <a:srgbClr val="879E00"/>
                </a:solidFill>
              </a:rPr>
              <a:t>Tref</a:t>
            </a:r>
            <a:r>
              <a:rPr lang="es-ES_tradnl" sz="1400" b="1" dirty="0" smtClean="0">
                <a:solidFill>
                  <a:srgbClr val="879E00"/>
                </a:solidFill>
              </a:rPr>
              <a:t>=0ºC)</a:t>
            </a:r>
            <a:endParaRPr lang="es-ES" sz="1400" b="1" dirty="0">
              <a:solidFill>
                <a:srgbClr val="879E00"/>
              </a:solidFill>
            </a:endParaRPr>
          </a:p>
        </p:txBody>
      </p:sp>
      <p:sp>
        <p:nvSpPr>
          <p:cNvPr id="47" name="46 Rectángulo redondeado"/>
          <p:cNvSpPr/>
          <p:nvPr/>
        </p:nvSpPr>
        <p:spPr bwMode="auto">
          <a:xfrm>
            <a:off x="5178335" y="3025372"/>
            <a:ext cx="3759238" cy="3627153"/>
          </a:xfrm>
          <a:prstGeom prst="roundRect">
            <a:avLst/>
          </a:prstGeom>
          <a:solidFill>
            <a:srgbClr val="007AAE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 extrusionH="508000">
            <a:bevelT prst="slope"/>
            <a:bevelB prst="slope"/>
          </a:sp3d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5459507" y="3174841"/>
            <a:ext cx="332947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chemeClr val="bg1"/>
                </a:solidFill>
              </a:rPr>
              <a:t>Because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both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TSOs</a:t>
            </a:r>
            <a:r>
              <a:rPr lang="es-ES_tradnl" sz="1600" dirty="0" smtClean="0">
                <a:solidFill>
                  <a:schemeClr val="bg1"/>
                </a:solidFill>
              </a:rPr>
              <a:t> and </a:t>
            </a:r>
            <a:r>
              <a:rPr lang="es-ES_tradnl" sz="1600" dirty="0">
                <a:solidFill>
                  <a:schemeClr val="bg1"/>
                </a:solidFill>
              </a:rPr>
              <a:t>N</a:t>
            </a:r>
            <a:r>
              <a:rPr lang="es-ES_tradnl" sz="1600" dirty="0" smtClean="0">
                <a:solidFill>
                  <a:schemeClr val="bg1"/>
                </a:solidFill>
              </a:rPr>
              <a:t>etwork </a:t>
            </a:r>
            <a:r>
              <a:rPr lang="es-ES_tradnl" sz="1600" dirty="0" err="1">
                <a:solidFill>
                  <a:schemeClr val="bg1"/>
                </a:solidFill>
              </a:rPr>
              <a:t>U</a:t>
            </a:r>
            <a:r>
              <a:rPr lang="es-ES_tradnl" sz="1600" dirty="0" err="1" smtClean="0">
                <a:solidFill>
                  <a:schemeClr val="bg1"/>
                </a:solidFill>
              </a:rPr>
              <a:t>sers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have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to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manage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conversion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factors</a:t>
            </a:r>
            <a:r>
              <a:rPr lang="es-ES_tradnl" sz="1600" dirty="0" smtClean="0">
                <a:solidFill>
                  <a:schemeClr val="bg1"/>
                </a:solidFill>
              </a:rPr>
              <a:t>  </a:t>
            </a:r>
            <a:r>
              <a:rPr lang="es-ES_tradnl" sz="1600" dirty="0" err="1" smtClean="0">
                <a:solidFill>
                  <a:schemeClr val="bg1"/>
                </a:solidFill>
              </a:rPr>
              <a:t>the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risk</a:t>
            </a:r>
            <a:r>
              <a:rPr lang="es-ES_tradnl" sz="1600" dirty="0">
                <a:solidFill>
                  <a:schemeClr val="bg1"/>
                </a:solidFill>
              </a:rPr>
              <a:t> of </a:t>
            </a:r>
            <a:r>
              <a:rPr lang="es-ES_tradnl" sz="1600" dirty="0" err="1">
                <a:solidFill>
                  <a:schemeClr val="bg1"/>
                </a:solidFill>
              </a:rPr>
              <a:t>mismathing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is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currently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high</a:t>
            </a:r>
            <a:r>
              <a:rPr lang="es-ES_tradnl" sz="1600" dirty="0" smtClean="0">
                <a:solidFill>
                  <a:schemeClr val="bg1"/>
                </a:solidFill>
              </a:rPr>
              <a:t>.  </a:t>
            </a:r>
            <a:r>
              <a:rPr lang="es-ES_tradnl" sz="1600" dirty="0" err="1" smtClean="0">
                <a:solidFill>
                  <a:schemeClr val="bg1"/>
                </a:solidFill>
              </a:rPr>
              <a:t>On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other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hand</a:t>
            </a:r>
            <a:r>
              <a:rPr lang="es-ES_tradnl" sz="1600" dirty="0">
                <a:solidFill>
                  <a:schemeClr val="bg1"/>
                </a:solidFill>
              </a:rPr>
              <a:t>,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use of </a:t>
            </a:r>
            <a:r>
              <a:rPr lang="es-ES_tradnl" sz="1600" dirty="0" err="1">
                <a:solidFill>
                  <a:schemeClr val="bg1"/>
                </a:solidFill>
              </a:rPr>
              <a:t>conversion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factors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involves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rounded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processes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that</a:t>
            </a:r>
            <a:r>
              <a:rPr lang="es-ES_tradnl" sz="1600" dirty="0" smtClean="0">
                <a:solidFill>
                  <a:schemeClr val="bg1"/>
                </a:solidFill>
              </a:rPr>
              <a:t> cause  </a:t>
            </a:r>
            <a:r>
              <a:rPr lang="es-ES_tradnl" sz="1600" dirty="0" err="1">
                <a:solidFill>
                  <a:schemeClr val="bg1"/>
                </a:solidFill>
              </a:rPr>
              <a:t>some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errors</a:t>
            </a:r>
            <a:r>
              <a:rPr lang="es-ES_tradnl" sz="1600" dirty="0">
                <a:solidFill>
                  <a:schemeClr val="bg1"/>
                </a:solidFill>
              </a:rPr>
              <a:t> and </a:t>
            </a:r>
            <a:r>
              <a:rPr lang="es-ES_tradnl" sz="1600" dirty="0" err="1">
                <a:solidFill>
                  <a:schemeClr val="bg1"/>
                </a:solidFill>
              </a:rPr>
              <a:t>claims</a:t>
            </a:r>
            <a:r>
              <a:rPr lang="es-ES_tradnl" sz="1600" dirty="0">
                <a:solidFill>
                  <a:schemeClr val="bg1"/>
                </a:solidFill>
              </a:rPr>
              <a:t>. </a:t>
            </a:r>
            <a:endParaRPr lang="es-ES_tradnl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chemeClr val="bg1"/>
                </a:solidFill>
              </a:rPr>
              <a:t>It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seemed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 be </a:t>
            </a:r>
            <a:r>
              <a:rPr lang="es-ES_tradnl" sz="1600" dirty="0" err="1">
                <a:solidFill>
                  <a:schemeClr val="bg1"/>
                </a:solidFill>
              </a:rPr>
              <a:t>clear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that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if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additional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renomination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cycles</a:t>
            </a:r>
            <a:r>
              <a:rPr lang="es-ES_tradnl" sz="1600" dirty="0">
                <a:solidFill>
                  <a:schemeClr val="bg1"/>
                </a:solidFill>
              </a:rPr>
              <a:t> are </a:t>
            </a:r>
            <a:r>
              <a:rPr lang="es-ES_tradnl" sz="1600" dirty="0" err="1">
                <a:solidFill>
                  <a:schemeClr val="bg1"/>
                </a:solidFill>
              </a:rPr>
              <a:t>implemented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these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kind</a:t>
            </a:r>
            <a:r>
              <a:rPr lang="es-ES_tradnl" sz="1600" dirty="0">
                <a:solidFill>
                  <a:schemeClr val="bg1"/>
                </a:solidFill>
              </a:rPr>
              <a:t> of </a:t>
            </a:r>
            <a:r>
              <a:rPr lang="es-ES_tradnl" sz="1600" dirty="0" err="1">
                <a:solidFill>
                  <a:schemeClr val="bg1"/>
                </a:solidFill>
              </a:rPr>
              <a:t>problems</a:t>
            </a:r>
            <a:r>
              <a:rPr lang="es-ES_tradnl" sz="1600" dirty="0">
                <a:solidFill>
                  <a:schemeClr val="bg1"/>
                </a:solidFill>
              </a:rPr>
              <a:t> are </a:t>
            </a:r>
            <a:r>
              <a:rPr lang="es-ES_tradnl" sz="1600" dirty="0" err="1">
                <a:solidFill>
                  <a:schemeClr val="bg1"/>
                </a:solidFill>
              </a:rPr>
              <a:t>going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 be </a:t>
            </a:r>
            <a:r>
              <a:rPr lang="es-ES_tradnl" sz="1600" dirty="0" err="1" smtClean="0">
                <a:solidFill>
                  <a:schemeClr val="bg1"/>
                </a:solidFill>
              </a:rPr>
              <a:t>increased</a:t>
            </a:r>
            <a:r>
              <a:rPr lang="es-ES_tradnl" sz="16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b="1" dirty="0" err="1" smtClean="0">
                <a:solidFill>
                  <a:schemeClr val="bg1"/>
                </a:solidFill>
              </a:rPr>
              <a:t>Combustion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reference</a:t>
            </a:r>
            <a:r>
              <a:rPr lang="es-ES_tradnl" sz="1600" b="1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temperature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harmonisation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neccesary</a:t>
            </a:r>
            <a:r>
              <a:rPr lang="es-ES_tradnl" sz="1600" b="1" dirty="0">
                <a:solidFill>
                  <a:schemeClr val="bg1"/>
                </a:solidFill>
              </a:rPr>
              <a:t> in </a:t>
            </a:r>
            <a:r>
              <a:rPr lang="es-ES_tradnl" sz="1600" b="1" dirty="0" err="1">
                <a:solidFill>
                  <a:schemeClr val="bg1"/>
                </a:solidFill>
              </a:rPr>
              <a:t>order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get</a:t>
            </a:r>
            <a:r>
              <a:rPr lang="es-ES_tradnl" sz="1600" b="1" dirty="0">
                <a:solidFill>
                  <a:schemeClr val="bg1"/>
                </a:solidFill>
              </a:rPr>
              <a:t> a </a:t>
            </a:r>
            <a:r>
              <a:rPr lang="es-ES_tradnl" sz="1600" b="1" dirty="0" err="1">
                <a:solidFill>
                  <a:schemeClr val="bg1"/>
                </a:solidFill>
              </a:rPr>
              <a:t>successful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additional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renomination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cycles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implementation</a:t>
            </a:r>
            <a:r>
              <a:rPr lang="es-ES_tradnl" sz="1600" b="1" dirty="0" smtClean="0">
                <a:solidFill>
                  <a:schemeClr val="bg1"/>
                </a:solidFill>
              </a:rPr>
              <a:t>.</a:t>
            </a:r>
            <a:endParaRPr lang="es-ES" sz="1600" b="1" dirty="0">
              <a:solidFill>
                <a:schemeClr val="bg1"/>
              </a:solidFill>
            </a:endParaRPr>
          </a:p>
        </p:txBody>
      </p:sp>
      <p:pic>
        <p:nvPicPr>
          <p:cNvPr id="49" name="Picture 2" descr="C:\Users\EN31080\AppData\Local\Microsoft\Windows\Temporary Internet Files\Content.IE5\I6W0JCPQ\MC9003463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600" y="2735863"/>
            <a:ext cx="547800" cy="43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C:\Users\EN31080\AppData\Local\Microsoft\Windows\Temporary Internet Files\Content.IE5\EMB0ASYX\MC90039804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05" y="108363"/>
            <a:ext cx="737050" cy="73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35 Proceso alternativo"/>
          <p:cNvSpPr/>
          <p:nvPr/>
        </p:nvSpPr>
        <p:spPr bwMode="auto">
          <a:xfrm>
            <a:off x="283837" y="2906251"/>
            <a:ext cx="1440180" cy="360045"/>
          </a:xfrm>
          <a:prstGeom prst="flowChartAlternateProcess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3" name="42 Proceso alternativo"/>
          <p:cNvSpPr/>
          <p:nvPr/>
        </p:nvSpPr>
        <p:spPr bwMode="auto">
          <a:xfrm>
            <a:off x="3333192" y="2936581"/>
            <a:ext cx="1440180" cy="360045"/>
          </a:xfrm>
          <a:prstGeom prst="flowChartAlternateProcess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14519" y="2884170"/>
            <a:ext cx="1420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COUNTRY</a:t>
            </a:r>
            <a:r>
              <a:rPr lang="es-ES_tradnl" baseline="0" dirty="0" smtClean="0"/>
              <a:t> </a:t>
            </a:r>
            <a:r>
              <a:rPr lang="es-ES_tradnl" dirty="0"/>
              <a:t>A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3377215" y="2925863"/>
            <a:ext cx="1420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COUNTRY</a:t>
            </a:r>
            <a:r>
              <a:rPr lang="es-ES_tradnl" baseline="0" dirty="0" smtClean="0"/>
              <a:t> </a:t>
            </a:r>
            <a:r>
              <a:rPr lang="es-ES_tradnl" dirty="0" smtClean="0"/>
              <a:t>B</a:t>
            </a:r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7465009" y="6606549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 bwMode="auto">
          <a:xfrm>
            <a:off x="852786" y="1268730"/>
            <a:ext cx="7820214" cy="3600450"/>
          </a:xfrm>
          <a:prstGeom prst="roundRect">
            <a:avLst/>
          </a:prstGeom>
          <a:solidFill>
            <a:srgbClr val="006A9A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  <a:bevelB prst="slope"/>
          </a:sp3d>
          <a:extLst/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862311" y="300752"/>
            <a:ext cx="78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4. </a:t>
            </a:r>
            <a:r>
              <a:rPr lang="es-ES_tradnl" sz="1800" b="1" baseline="0" dirty="0" err="1">
                <a:solidFill>
                  <a:srgbClr val="007AAE"/>
                </a:solidFill>
              </a:rPr>
              <a:t>Automatic</a:t>
            </a:r>
            <a:r>
              <a:rPr lang="es-ES_tradnl" sz="1800" b="1" baseline="0" dirty="0">
                <a:solidFill>
                  <a:srgbClr val="007AAE"/>
                </a:solidFill>
              </a:rPr>
              <a:t> 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Data Exchange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249298" y="1628775"/>
            <a:ext cx="702718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chemeClr val="bg1"/>
                </a:solidFill>
              </a:rPr>
              <a:t>Initially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nomination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>
                <a:solidFill>
                  <a:schemeClr val="bg1"/>
                </a:solidFill>
              </a:rPr>
              <a:t>and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matching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information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was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exchanged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between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TSOs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by</a:t>
            </a:r>
            <a:r>
              <a:rPr lang="es-ES_tradnl" sz="1600" dirty="0">
                <a:solidFill>
                  <a:schemeClr val="bg1"/>
                </a:solidFill>
              </a:rPr>
              <a:t> email. </a:t>
            </a:r>
            <a:r>
              <a:rPr lang="es-ES_tradnl" sz="1600" dirty="0" err="1">
                <a:solidFill>
                  <a:schemeClr val="bg1"/>
                </a:solidFill>
              </a:rPr>
              <a:t>Although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this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kind</a:t>
            </a:r>
            <a:r>
              <a:rPr lang="es-ES_tradnl" sz="1600" dirty="0">
                <a:solidFill>
                  <a:schemeClr val="bg1"/>
                </a:solidFill>
              </a:rPr>
              <a:t> of </a:t>
            </a:r>
            <a:r>
              <a:rPr lang="es-ES_tradnl" sz="1600" dirty="0" err="1">
                <a:solidFill>
                  <a:schemeClr val="bg1"/>
                </a:solidFill>
              </a:rPr>
              <a:t>solution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was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suitable</a:t>
            </a:r>
            <a:r>
              <a:rPr lang="es-ES_tradnl" sz="1600" dirty="0">
                <a:solidFill>
                  <a:schemeClr val="bg1"/>
                </a:solidFill>
              </a:rPr>
              <a:t> in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past</a:t>
            </a:r>
            <a:r>
              <a:rPr lang="es-ES_tradnl" sz="1600" dirty="0">
                <a:solidFill>
                  <a:schemeClr val="bg1"/>
                </a:solidFill>
              </a:rPr>
              <a:t>, </a:t>
            </a:r>
            <a:r>
              <a:rPr lang="es-ES_tradnl" sz="1600" dirty="0" err="1">
                <a:solidFill>
                  <a:schemeClr val="bg1"/>
                </a:solidFill>
              </a:rPr>
              <a:t>if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additional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renomination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cycles</a:t>
            </a:r>
            <a:r>
              <a:rPr lang="es-ES_tradnl" sz="1600" dirty="0">
                <a:solidFill>
                  <a:schemeClr val="bg1"/>
                </a:solidFill>
              </a:rPr>
              <a:t> are </a:t>
            </a:r>
            <a:r>
              <a:rPr lang="es-ES_tradnl" sz="1600" dirty="0" err="1">
                <a:solidFill>
                  <a:schemeClr val="bg1"/>
                </a:solidFill>
              </a:rPr>
              <a:t>implemented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is</a:t>
            </a:r>
            <a:r>
              <a:rPr lang="es-ES_tradnl" sz="1600" b="1" dirty="0">
                <a:solidFill>
                  <a:schemeClr val="bg1"/>
                </a:solidFill>
              </a:rPr>
              <a:t> a </a:t>
            </a:r>
            <a:r>
              <a:rPr lang="es-ES_tradnl" sz="1600" b="1" dirty="0" err="1">
                <a:solidFill>
                  <a:schemeClr val="bg1"/>
                </a:solidFill>
              </a:rPr>
              <a:t>must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exchange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this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information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automatically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dirty="0">
                <a:solidFill>
                  <a:schemeClr val="bg1"/>
                </a:solidFill>
              </a:rPr>
              <a:t>in </a:t>
            </a:r>
            <a:r>
              <a:rPr lang="es-ES_tradnl" sz="1600" dirty="0" err="1">
                <a:solidFill>
                  <a:schemeClr val="bg1"/>
                </a:solidFill>
              </a:rPr>
              <a:t>order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:</a:t>
            </a:r>
          </a:p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SzPct val="100000"/>
              <a:buFont typeface="Wingdings" pitchFamily="2" charset="2"/>
              <a:buChar char="ü"/>
            </a:pPr>
            <a:r>
              <a:rPr lang="es-ES_tradnl" sz="1600" dirty="0" err="1" smtClean="0">
                <a:solidFill>
                  <a:schemeClr val="bg1"/>
                </a:solidFill>
              </a:rPr>
              <a:t>Avoid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mistakes</a:t>
            </a:r>
            <a:r>
              <a:rPr lang="es-ES_tradnl" sz="1600" dirty="0">
                <a:solidFill>
                  <a:schemeClr val="bg1"/>
                </a:solidFill>
              </a:rPr>
              <a:t>: </a:t>
            </a:r>
            <a:r>
              <a:rPr lang="es-ES_tradnl" sz="1600" dirty="0" smtClean="0">
                <a:solidFill>
                  <a:schemeClr val="bg1"/>
                </a:solidFill>
              </a:rPr>
              <a:t>Excel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smtClean="0">
                <a:solidFill>
                  <a:schemeClr val="bg1"/>
                </a:solidFill>
              </a:rPr>
              <a:t>files </a:t>
            </a:r>
            <a:r>
              <a:rPr lang="es-ES_tradnl" sz="1600" dirty="0" err="1" smtClean="0">
                <a:solidFill>
                  <a:schemeClr val="bg1"/>
                </a:solidFill>
              </a:rPr>
              <a:t>could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contain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transcription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mistakes</a:t>
            </a:r>
            <a:r>
              <a:rPr lang="es-ES_tradnl" sz="1600" dirty="0">
                <a:solidFill>
                  <a:schemeClr val="bg1"/>
                </a:solidFill>
              </a:rPr>
              <a:t>. </a:t>
            </a:r>
            <a:endParaRPr lang="es-ES_tradnl" sz="1600" dirty="0" smtClean="0">
              <a:solidFill>
                <a:schemeClr val="bg1"/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SzPct val="100000"/>
              <a:buFont typeface="Wingdings" pitchFamily="2" charset="2"/>
              <a:buChar char="ü"/>
            </a:pPr>
            <a:r>
              <a:rPr lang="es-ES_tradnl" sz="1600" dirty="0" err="1" smtClean="0">
                <a:solidFill>
                  <a:schemeClr val="bg1"/>
                </a:solidFill>
              </a:rPr>
              <a:t>Comply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with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deadlines</a:t>
            </a:r>
            <a:r>
              <a:rPr lang="es-ES_tradnl" sz="1600" dirty="0" smtClean="0">
                <a:solidFill>
                  <a:schemeClr val="bg1"/>
                </a:solidFill>
              </a:rPr>
              <a:t>: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data </a:t>
            </a:r>
            <a:r>
              <a:rPr lang="es-ES_tradnl" sz="1600" dirty="0" err="1">
                <a:solidFill>
                  <a:schemeClr val="bg1"/>
                </a:solidFill>
              </a:rPr>
              <a:t>volume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 be </a:t>
            </a:r>
            <a:r>
              <a:rPr lang="es-ES_tradnl" sz="1600" dirty="0" err="1">
                <a:solidFill>
                  <a:schemeClr val="bg1"/>
                </a:solidFill>
              </a:rPr>
              <a:t>exchanged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each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renomination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cycle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require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automatic</a:t>
            </a:r>
            <a:r>
              <a:rPr lang="es-ES_tradnl" sz="1600" dirty="0">
                <a:solidFill>
                  <a:schemeClr val="bg1"/>
                </a:solidFill>
              </a:rPr>
              <a:t> data </a:t>
            </a:r>
            <a:r>
              <a:rPr lang="es-ES_tradnl" sz="1600" dirty="0" err="1">
                <a:solidFill>
                  <a:schemeClr val="bg1"/>
                </a:solidFill>
              </a:rPr>
              <a:t>exchange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solutions</a:t>
            </a:r>
            <a:endParaRPr lang="es-ES_tradnl" sz="1600" dirty="0">
              <a:solidFill>
                <a:schemeClr val="bg1"/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SzPct val="100000"/>
              <a:buFont typeface="Wingdings" pitchFamily="2" charset="2"/>
              <a:buChar char="ü"/>
            </a:pPr>
            <a:r>
              <a:rPr lang="es-ES_tradnl" sz="1600" dirty="0" err="1">
                <a:solidFill>
                  <a:schemeClr val="bg1"/>
                </a:solidFill>
              </a:rPr>
              <a:t>Guarantee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information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security</a:t>
            </a:r>
            <a:r>
              <a:rPr lang="es-ES_tradnl" sz="1600" dirty="0">
                <a:solidFill>
                  <a:schemeClr val="bg1"/>
                </a:solidFill>
              </a:rPr>
              <a:t>: </a:t>
            </a:r>
            <a:r>
              <a:rPr lang="es-ES_tradnl" sz="1600" dirty="0" err="1">
                <a:solidFill>
                  <a:schemeClr val="bg1"/>
                </a:solidFill>
              </a:rPr>
              <a:t>Whereas</a:t>
            </a:r>
            <a:r>
              <a:rPr lang="es-ES_tradnl" sz="1600" dirty="0">
                <a:solidFill>
                  <a:schemeClr val="bg1"/>
                </a:solidFill>
              </a:rPr>
              <a:t> emails </a:t>
            </a:r>
            <a:r>
              <a:rPr lang="es-ES_tradnl" sz="1600" dirty="0" err="1">
                <a:solidFill>
                  <a:schemeClr val="bg1"/>
                </a:solidFill>
              </a:rPr>
              <a:t>could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contain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</a:t>
            </a:r>
            <a:r>
              <a:rPr lang="es-ES_tradnl" sz="1600" dirty="0" err="1" smtClean="0">
                <a:solidFill>
                  <a:schemeClr val="bg1"/>
                </a:solidFill>
              </a:rPr>
              <a:t>istakes</a:t>
            </a:r>
            <a:r>
              <a:rPr lang="es-ES_tradnl" sz="1600" dirty="0" smtClean="0">
                <a:solidFill>
                  <a:schemeClr val="bg1"/>
                </a:solidFill>
              </a:rPr>
              <a:t> in </a:t>
            </a:r>
            <a:r>
              <a:rPr lang="es-ES_tradnl" sz="1600" dirty="0" err="1" smtClean="0">
                <a:solidFill>
                  <a:schemeClr val="bg1"/>
                </a:solidFill>
              </a:rPr>
              <a:t>senders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>
                <a:solidFill>
                  <a:schemeClr val="bg1"/>
                </a:solidFill>
              </a:rPr>
              <a:t>and </a:t>
            </a:r>
            <a:r>
              <a:rPr lang="es-ES_tradnl" sz="1600" dirty="0" err="1" smtClean="0">
                <a:solidFill>
                  <a:schemeClr val="bg1"/>
                </a:solidFill>
              </a:rPr>
              <a:t>recipients</a:t>
            </a:r>
            <a:r>
              <a:rPr lang="es-ES_tradnl" sz="1600" dirty="0" smtClean="0">
                <a:solidFill>
                  <a:schemeClr val="bg1"/>
                </a:solidFill>
              </a:rPr>
              <a:t>,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automatic</a:t>
            </a:r>
            <a:r>
              <a:rPr lang="es-ES_tradnl" sz="1600" dirty="0">
                <a:solidFill>
                  <a:schemeClr val="bg1"/>
                </a:solidFill>
              </a:rPr>
              <a:t> data </a:t>
            </a:r>
            <a:r>
              <a:rPr lang="es-ES_tradnl" sz="1600" dirty="0" err="1">
                <a:solidFill>
                  <a:schemeClr val="bg1"/>
                </a:solidFill>
              </a:rPr>
              <a:t>exchange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solution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might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include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security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measures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prevent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unauthorised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information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access</a:t>
            </a:r>
            <a:r>
              <a:rPr lang="es-ES_tradnl" sz="1600" dirty="0" smtClean="0">
                <a:solidFill>
                  <a:schemeClr val="bg1"/>
                </a:solidFill>
              </a:rPr>
              <a:t>.</a:t>
            </a:r>
            <a:endParaRPr lang="es-ES_tradnl" sz="1600" dirty="0">
              <a:solidFill>
                <a:schemeClr val="bg1"/>
              </a:solidFill>
            </a:endParaRPr>
          </a:p>
        </p:txBody>
      </p:sp>
      <p:pic>
        <p:nvPicPr>
          <p:cNvPr id="6" name="Picture 11" descr="C:\Users\EN31080\AppData\Local\Microsoft\Windows\Temporary Internet Files\Content.IE5\EMB0ASYX\MC9003120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885" y="176867"/>
            <a:ext cx="632257" cy="61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7465009" y="6606549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62311" y="300752"/>
            <a:ext cx="78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4. 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Current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 </a:t>
            </a:r>
            <a:r>
              <a:rPr lang="es-ES_tradnl" sz="1800" b="1" baseline="0" dirty="0" err="1">
                <a:solidFill>
                  <a:srgbClr val="007AAE"/>
                </a:solidFill>
                <a:cs typeface="+mn-cs"/>
              </a:rPr>
              <a:t>H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armonisation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 Status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465009" y="6606549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268730"/>
            <a:ext cx="835342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1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ChangeArrowheads="1"/>
          </p:cNvSpPr>
          <p:nvPr/>
        </p:nvSpPr>
        <p:spPr bwMode="auto">
          <a:xfrm>
            <a:off x="7164388" y="260350"/>
            <a:ext cx="158432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3" name="Rectangle 8"/>
          <p:cNvSpPr>
            <a:spLocks noChangeArrowheads="1"/>
          </p:cNvSpPr>
          <p:nvPr/>
        </p:nvSpPr>
        <p:spPr bwMode="auto">
          <a:xfrm>
            <a:off x="7164388" y="260350"/>
            <a:ext cx="16557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5844" name="Group 11"/>
          <p:cNvGrpSpPr>
            <a:grpSpLocks/>
          </p:cNvGrpSpPr>
          <p:nvPr/>
        </p:nvGrpSpPr>
        <p:grpSpPr bwMode="auto">
          <a:xfrm>
            <a:off x="3813175" y="0"/>
            <a:ext cx="5330825" cy="4052888"/>
            <a:chOff x="2402" y="0"/>
            <a:chExt cx="3358" cy="2553"/>
          </a:xfrm>
        </p:grpSpPr>
        <p:sp>
          <p:nvSpPr>
            <p:cNvPr id="35846" name="Rectangle 9"/>
            <p:cNvSpPr>
              <a:spLocks noChangeArrowheads="1"/>
            </p:cNvSpPr>
            <p:nvPr/>
          </p:nvSpPr>
          <p:spPr bwMode="auto">
            <a:xfrm>
              <a:off x="4558" y="0"/>
              <a:ext cx="1202" cy="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35847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2" y="1616"/>
              <a:ext cx="1204" cy="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8" name="7 CuadroTexto"/>
          <p:cNvSpPr txBox="1"/>
          <p:nvPr/>
        </p:nvSpPr>
        <p:spPr>
          <a:xfrm>
            <a:off x="6585585" y="6318559"/>
            <a:ext cx="252031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2000" dirty="0" err="1" smtClean="0">
                <a:solidFill>
                  <a:schemeClr val="bg1">
                    <a:lumMod val="50000"/>
                  </a:schemeClr>
                </a:solidFill>
              </a:rPr>
              <a:t>September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23, 2013</a:t>
            </a:r>
            <a:endParaRPr lang="es-E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359219" y="1988820"/>
            <a:ext cx="7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2800" baseline="0" dirty="0" err="1" smtClean="0"/>
              <a:t>Thank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you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for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your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attention</a:t>
            </a:r>
            <a:r>
              <a:rPr lang="es-ES_tradnl" sz="2800" baseline="0" dirty="0" smtClean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504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NUEVA">
  <a:themeElements>
    <a:clrScheme name="PLANTILLA NUEV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LANTILLA NUEV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LANTILLA NUEV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ice">
  <a:themeElements>
    <a:clrScheme name="Ind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Ind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Ind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">
  <a:themeElements>
    <a:clrScheme name="I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879E00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>
        <a:spAutoFit/>
      </a:bodyPr>
      <a:lstStyle>
        <a:defPPr marL="179388" indent="-179388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I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">
  <a:themeElements>
    <a:clrScheme name="1_I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1_I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I">
  <a:themeElements>
    <a:clrScheme name="2_I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2_I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ACER-2015-17136</_dlc_DocId>
    <_dlc_DocIdUrl xmlns="985daa2e-53d8-4475-82b8-9c7d25324e34">
      <Url>http://s-do-prod-ap/en/Gas/Regional_%20Intiatives/South_GRI/24th%20IG%20meeting/_layouts/DocIdRedir.aspx?ID=ACER-2015-17136</Url>
      <Description>ACER-2015-17136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0E85934C8EB4E901B72A769FA0D2E" ma:contentTypeVersion="21" ma:contentTypeDescription="Create a new document." ma:contentTypeScope="" ma:versionID="dfc8b0a2a02d6f83dcc534d34de5d2a5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8E17D5-E4E8-4F3D-8038-1BADB046816F}"/>
</file>

<file path=customXml/itemProps2.xml><?xml version="1.0" encoding="utf-8"?>
<ds:datastoreItem xmlns:ds="http://schemas.openxmlformats.org/officeDocument/2006/customXml" ds:itemID="{4DF13C8A-041C-420A-BE27-DA3F658C7E19}"/>
</file>

<file path=customXml/itemProps3.xml><?xml version="1.0" encoding="utf-8"?>
<ds:datastoreItem xmlns:ds="http://schemas.openxmlformats.org/officeDocument/2006/customXml" ds:itemID="{682ADE98-B2D8-4ACD-8E95-844E899AA725}"/>
</file>

<file path=customXml/itemProps4.xml><?xml version="1.0" encoding="utf-8"?>
<ds:datastoreItem xmlns:ds="http://schemas.openxmlformats.org/officeDocument/2006/customXml" ds:itemID="{9485786E-226F-4253-90B8-5C2CEABD9749}"/>
</file>

<file path=docProps/app.xml><?xml version="1.0" encoding="utf-8"?>
<Properties xmlns="http://schemas.openxmlformats.org/officeDocument/2006/extended-properties" xmlns:vt="http://schemas.openxmlformats.org/officeDocument/2006/docPropsVTypes">
  <Template>PLANTILLA NUEVA</Template>
  <TotalTime>7815</TotalTime>
  <Words>659</Words>
  <Application>Microsoft Office PowerPoint</Application>
  <PresentationFormat>Presentación en pantalla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PLANTILLA NUEVA</vt:lpstr>
      <vt:lpstr>Indice</vt:lpstr>
      <vt:lpstr>I</vt:lpstr>
      <vt:lpstr>1_I</vt:lpstr>
      <vt:lpstr>2_I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Enagas,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ext92206</dc:creator>
  <cp:lastModifiedBy>Enagas</cp:lastModifiedBy>
  <cp:revision>792</cp:revision>
  <cp:lastPrinted>2013-09-16T13:32:32Z</cp:lastPrinted>
  <dcterms:created xsi:type="dcterms:W3CDTF">2011-10-18T14:44:19Z</dcterms:created>
  <dcterms:modified xsi:type="dcterms:W3CDTF">2013-09-23T06:35:39Z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0x0101009C20E85934C8EB4E901B72A769FA0D2E</vt:lpwstr>
  </property>
  <property fmtid="{D5CDD505-2E9C-101B-9397-08002B2CF9AE}" pid="3" name="_dlc_DocIdItemGuid">
    <vt:lpwstr>986411a4-af39-4271-a174-0022efca0a60</vt:lpwstr>
  </property>
</Properties>
</file>